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6" r:id="rId10"/>
    <p:sldId id="265" r:id="rId11"/>
    <p:sldId id="267" r:id="rId12"/>
    <p:sldId id="268" r:id="rId13"/>
    <p:sldId id="269" r:id="rId14"/>
    <p:sldId id="281" r:id="rId15"/>
    <p:sldId id="271" r:id="rId16"/>
    <p:sldId id="272" r:id="rId17"/>
    <p:sldId id="287" r:id="rId18"/>
    <p:sldId id="284" r:id="rId19"/>
    <p:sldId id="289" r:id="rId20"/>
    <p:sldId id="290" r:id="rId21"/>
    <p:sldId id="291" r:id="rId22"/>
    <p:sldId id="293" r:id="rId23"/>
    <p:sldId id="294" r:id="rId24"/>
    <p:sldId id="295" r:id="rId25"/>
    <p:sldId id="273" r:id="rId26"/>
    <p:sldId id="297" r:id="rId27"/>
    <p:sldId id="299" r:id="rId28"/>
    <p:sldId id="277" r:id="rId29"/>
    <p:sldId id="275" r:id="rId30"/>
    <p:sldId id="296" r:id="rId31"/>
    <p:sldId id="27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29" autoAdjust="0"/>
    <p:restoredTop sz="94660"/>
  </p:normalViewPr>
  <p:slideViewPr>
    <p:cSldViewPr snapToGrid="0">
      <p:cViewPr>
        <p:scale>
          <a:sx n="86" d="100"/>
          <a:sy n="86" d="100"/>
        </p:scale>
        <p:origin x="-11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viewProps" Target="view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presProps" Target="pres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theme" Target="theme/theme1.xml" /></Relationships>
</file>

<file path=ppt/diagrams/_rels/data2.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image" Target="../media/image32.png" /><Relationship Id="rId1" Type="http://schemas.openxmlformats.org/officeDocument/2006/relationships/image" Target="../media/image31.png" /><Relationship Id="rId4" Type="http://schemas.openxmlformats.org/officeDocument/2006/relationships/image" Target="../media/image34.png" /></Relationships>
</file>

<file path=ppt/diagrams/_rels/data3.xml.rels><?xml version="1.0" encoding="UTF-8" standalone="yes"?>
<Relationships xmlns="http://schemas.openxmlformats.org/package/2006/relationships"><Relationship Id="rId3" Type="http://schemas.openxmlformats.org/officeDocument/2006/relationships/image" Target="../media/image36.png" /><Relationship Id="rId2" Type="http://schemas.openxmlformats.org/officeDocument/2006/relationships/image" Target="../media/image35.png" /><Relationship Id="rId1" Type="http://schemas.openxmlformats.org/officeDocument/2006/relationships/image" Target="../media/image31.png" /><Relationship Id="rId4" Type="http://schemas.openxmlformats.org/officeDocument/2006/relationships/image" Target="../media/image37.png" /></Relationships>
</file>

<file path=ppt/diagrams/_rels/drawing2.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image" Target="../media/image32.png" /><Relationship Id="rId1" Type="http://schemas.openxmlformats.org/officeDocument/2006/relationships/image" Target="../media/image31.png" /><Relationship Id="rId4" Type="http://schemas.openxmlformats.org/officeDocument/2006/relationships/image" Target="../media/image34.png" /></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 /><Relationship Id="rId2" Type="http://schemas.openxmlformats.org/officeDocument/2006/relationships/image" Target="../media/image35.png" /><Relationship Id="rId1" Type="http://schemas.openxmlformats.org/officeDocument/2006/relationships/image" Target="../media/image31.png" /><Relationship Id="rId4" Type="http://schemas.openxmlformats.org/officeDocument/2006/relationships/image" Target="../media/image37.png" /></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FEC1A6-E6B1-4341-A14A-F45D80CDFA1D}" type="doc">
      <dgm:prSet loTypeId="urn:microsoft.com/office/officeart/2005/8/layout/gear1#1" loCatId="process" qsTypeId="urn:microsoft.com/office/officeart/2005/8/quickstyle/simple5" qsCatId="simple" csTypeId="urn:microsoft.com/office/officeart/2005/8/colors/accent3_2" csCatId="accent3" phldr="1"/>
      <dgm:spPr/>
    </dgm:pt>
    <dgm:pt modelId="{9AC196BF-DF0B-4A91-8E7E-82FFD7C019DE}">
      <dgm:prSet phldrT="[Text]"/>
      <dgm:spPr/>
      <dgm:t>
        <a:bodyPr/>
        <a:lstStyle/>
        <a:p>
          <a:r>
            <a:rPr lang="en-IN" b="1" dirty="0">
              <a:solidFill>
                <a:srgbClr val="800000"/>
              </a:solidFill>
              <a:latin typeface="Times New Roman" panose="02020603050405020304" pitchFamily="18" charset="0"/>
              <a:cs typeface="Times New Roman" panose="02020603050405020304" pitchFamily="18" charset="0"/>
            </a:rPr>
            <a:t>Green Writing- reflections on human interaction and nature</a:t>
          </a:r>
        </a:p>
      </dgm:t>
    </dgm:pt>
    <dgm:pt modelId="{513C6792-DA35-4888-AE19-E7DF83D9B151}" type="parTrans" cxnId="{84468336-1C4C-476F-A528-39760DEFAE33}">
      <dgm:prSet/>
      <dgm:spPr/>
      <dgm:t>
        <a:bodyPr/>
        <a:lstStyle/>
        <a:p>
          <a:endParaRPr lang="en-IN"/>
        </a:p>
      </dgm:t>
    </dgm:pt>
    <dgm:pt modelId="{6EAE47A4-0DDF-4243-B633-6445780C9664}" type="sibTrans" cxnId="{84468336-1C4C-476F-A528-39760DEFAE33}">
      <dgm:prSet/>
      <dgm:spPr/>
      <dgm:t>
        <a:bodyPr/>
        <a:lstStyle/>
        <a:p>
          <a:endParaRPr lang="en-IN"/>
        </a:p>
      </dgm:t>
    </dgm:pt>
    <dgm:pt modelId="{604DE295-C6D7-4B91-8A30-611E99828AA8}">
      <dgm:prSet phldrT="[Text]"/>
      <dgm:spPr/>
      <dgm:t>
        <a:bodyPr/>
        <a:lstStyle/>
        <a:p>
          <a:r>
            <a:rPr lang="en-IN" b="1" dirty="0" err="1">
              <a:solidFill>
                <a:srgbClr val="800000"/>
              </a:solidFill>
              <a:latin typeface="Times New Roman" panose="02020603050405020304" pitchFamily="18" charset="0"/>
              <a:cs typeface="Times New Roman" panose="02020603050405020304" pitchFamily="18" charset="0"/>
            </a:rPr>
            <a:t>Cheryll</a:t>
          </a:r>
          <a:r>
            <a:rPr lang="en-IN" b="1" dirty="0">
              <a:solidFill>
                <a:srgbClr val="800000"/>
              </a:solidFill>
              <a:latin typeface="Times New Roman" panose="02020603050405020304" pitchFamily="18" charset="0"/>
              <a:cs typeface="Times New Roman" panose="02020603050405020304" pitchFamily="18" charset="0"/>
            </a:rPr>
            <a:t> </a:t>
          </a:r>
          <a:r>
            <a:rPr lang="en-IN" b="1" dirty="0" err="1">
              <a:solidFill>
                <a:srgbClr val="800000"/>
              </a:solidFill>
              <a:latin typeface="Times New Roman" panose="02020603050405020304" pitchFamily="18" charset="0"/>
              <a:cs typeface="Times New Roman" panose="02020603050405020304" pitchFamily="18" charset="0"/>
            </a:rPr>
            <a:t>Goltfelty</a:t>
          </a:r>
          <a:r>
            <a:rPr lang="en-IN" b="1" dirty="0">
              <a:solidFill>
                <a:srgbClr val="800000"/>
              </a:solidFill>
              <a:latin typeface="Times New Roman" panose="02020603050405020304" pitchFamily="18" charset="0"/>
              <a:cs typeface="Times New Roman" panose="02020603050405020304" pitchFamily="18" charset="0"/>
            </a:rPr>
            <a:t>, 1996</a:t>
          </a:r>
        </a:p>
      </dgm:t>
    </dgm:pt>
    <dgm:pt modelId="{85A7493B-3798-42CA-9E31-4E5CE7653D84}" type="parTrans" cxnId="{C3AE13FF-7B07-4CF8-B41E-638DEEA8CEBF}">
      <dgm:prSet/>
      <dgm:spPr/>
      <dgm:t>
        <a:bodyPr/>
        <a:lstStyle/>
        <a:p>
          <a:endParaRPr lang="en-IN"/>
        </a:p>
      </dgm:t>
    </dgm:pt>
    <dgm:pt modelId="{8BE3A263-10E0-4F9F-BA68-51B84AB7CB91}" type="sibTrans" cxnId="{C3AE13FF-7B07-4CF8-B41E-638DEEA8CEBF}">
      <dgm:prSet/>
      <dgm:spPr/>
      <dgm:t>
        <a:bodyPr/>
        <a:lstStyle/>
        <a:p>
          <a:endParaRPr lang="en-IN"/>
        </a:p>
      </dgm:t>
    </dgm:pt>
    <dgm:pt modelId="{C949EACD-CB8A-4CA2-A9CB-826E30BB88DB}">
      <dgm:prSet phldrT="[Text]"/>
      <dgm:spPr/>
      <dgm:t>
        <a:bodyPr/>
        <a:lstStyle/>
        <a:p>
          <a:r>
            <a:rPr lang="en-IN" b="1" dirty="0">
              <a:solidFill>
                <a:srgbClr val="800000"/>
              </a:solidFill>
              <a:latin typeface="Times New Roman" panose="02020603050405020304" pitchFamily="18" charset="0"/>
              <a:cs typeface="Times New Roman" panose="02020603050405020304" pitchFamily="18" charset="0"/>
            </a:rPr>
            <a:t>Eco- Criticism</a:t>
          </a:r>
        </a:p>
      </dgm:t>
    </dgm:pt>
    <dgm:pt modelId="{46E8577E-8F32-486C-8134-3835A50268BB}" type="parTrans" cxnId="{A66AB013-B9A5-4530-A7F3-D60E0D340342}">
      <dgm:prSet/>
      <dgm:spPr/>
      <dgm:t>
        <a:bodyPr/>
        <a:lstStyle/>
        <a:p>
          <a:endParaRPr lang="en-IN"/>
        </a:p>
      </dgm:t>
    </dgm:pt>
    <dgm:pt modelId="{BB671A2B-8570-44E4-8F42-C4A0170E82BD}" type="sibTrans" cxnId="{A66AB013-B9A5-4530-A7F3-D60E0D340342}">
      <dgm:prSet/>
      <dgm:spPr/>
      <dgm:t>
        <a:bodyPr/>
        <a:lstStyle/>
        <a:p>
          <a:endParaRPr lang="en-IN"/>
        </a:p>
      </dgm:t>
    </dgm:pt>
    <dgm:pt modelId="{EDDEE64A-CE2E-4A1B-987A-42ABF54AC617}" type="pres">
      <dgm:prSet presAssocID="{49FEC1A6-E6B1-4341-A14A-F45D80CDFA1D}" presName="composite" presStyleCnt="0">
        <dgm:presLayoutVars>
          <dgm:chMax val="3"/>
          <dgm:animLvl val="lvl"/>
          <dgm:resizeHandles val="exact"/>
        </dgm:presLayoutVars>
      </dgm:prSet>
      <dgm:spPr/>
    </dgm:pt>
    <dgm:pt modelId="{0825B375-52AA-40E2-A97F-95497BF7BB4F}" type="pres">
      <dgm:prSet presAssocID="{9AC196BF-DF0B-4A91-8E7E-82FFD7C019DE}" presName="gear1" presStyleLbl="node1" presStyleIdx="0" presStyleCnt="3">
        <dgm:presLayoutVars>
          <dgm:chMax val="1"/>
          <dgm:bulletEnabled val="1"/>
        </dgm:presLayoutVars>
      </dgm:prSet>
      <dgm:spPr/>
    </dgm:pt>
    <dgm:pt modelId="{E338A6AC-AAF7-4614-9480-D2FAACE0D05A}" type="pres">
      <dgm:prSet presAssocID="{9AC196BF-DF0B-4A91-8E7E-82FFD7C019DE}" presName="gear1srcNode" presStyleLbl="node1" presStyleIdx="0" presStyleCnt="3"/>
      <dgm:spPr/>
    </dgm:pt>
    <dgm:pt modelId="{9CD935CD-4876-4B3C-9329-31BC51C5DB26}" type="pres">
      <dgm:prSet presAssocID="{9AC196BF-DF0B-4A91-8E7E-82FFD7C019DE}" presName="gear1dstNode" presStyleLbl="node1" presStyleIdx="0" presStyleCnt="3"/>
      <dgm:spPr/>
    </dgm:pt>
    <dgm:pt modelId="{420744C9-066D-445B-B3E6-C50331BE83C6}" type="pres">
      <dgm:prSet presAssocID="{604DE295-C6D7-4B91-8A30-611E99828AA8}" presName="gear2" presStyleLbl="node1" presStyleIdx="1" presStyleCnt="3">
        <dgm:presLayoutVars>
          <dgm:chMax val="1"/>
          <dgm:bulletEnabled val="1"/>
        </dgm:presLayoutVars>
      </dgm:prSet>
      <dgm:spPr/>
    </dgm:pt>
    <dgm:pt modelId="{2CCAC55A-0D36-4EA1-8025-8AA2DC144A7D}" type="pres">
      <dgm:prSet presAssocID="{604DE295-C6D7-4B91-8A30-611E99828AA8}" presName="gear2srcNode" presStyleLbl="node1" presStyleIdx="1" presStyleCnt="3"/>
      <dgm:spPr/>
    </dgm:pt>
    <dgm:pt modelId="{AC730B86-7AFE-4DAF-A288-C3DF3C269ED0}" type="pres">
      <dgm:prSet presAssocID="{604DE295-C6D7-4B91-8A30-611E99828AA8}" presName="gear2dstNode" presStyleLbl="node1" presStyleIdx="1" presStyleCnt="3"/>
      <dgm:spPr/>
    </dgm:pt>
    <dgm:pt modelId="{6C0FBF3A-6A74-4D3E-BB8A-14286ABE659F}" type="pres">
      <dgm:prSet presAssocID="{C949EACD-CB8A-4CA2-A9CB-826E30BB88DB}" presName="gear3" presStyleLbl="node1" presStyleIdx="2" presStyleCnt="3" custLinFactNeighborX="840" custLinFactNeighborY="137"/>
      <dgm:spPr/>
    </dgm:pt>
    <dgm:pt modelId="{3B2AAD46-CE9D-425C-B6EC-297AB1359AA9}" type="pres">
      <dgm:prSet presAssocID="{C949EACD-CB8A-4CA2-A9CB-826E30BB88DB}" presName="gear3tx" presStyleLbl="node1" presStyleIdx="2" presStyleCnt="3">
        <dgm:presLayoutVars>
          <dgm:chMax val="1"/>
          <dgm:bulletEnabled val="1"/>
        </dgm:presLayoutVars>
      </dgm:prSet>
      <dgm:spPr/>
    </dgm:pt>
    <dgm:pt modelId="{5EC908BC-AFB3-4BF6-BC2D-FB69573777D4}" type="pres">
      <dgm:prSet presAssocID="{C949EACD-CB8A-4CA2-A9CB-826E30BB88DB}" presName="gear3srcNode" presStyleLbl="node1" presStyleIdx="2" presStyleCnt="3"/>
      <dgm:spPr/>
    </dgm:pt>
    <dgm:pt modelId="{77A56A08-C271-4AC8-8F01-83FCA38AC5BF}" type="pres">
      <dgm:prSet presAssocID="{C949EACD-CB8A-4CA2-A9CB-826E30BB88DB}" presName="gear3dstNode" presStyleLbl="node1" presStyleIdx="2" presStyleCnt="3"/>
      <dgm:spPr/>
    </dgm:pt>
    <dgm:pt modelId="{CC9F55E3-2FD7-45CE-AD50-F0B9D3255A54}" type="pres">
      <dgm:prSet presAssocID="{6EAE47A4-0DDF-4243-B633-6445780C9664}" presName="connector1" presStyleLbl="sibTrans2D1" presStyleIdx="0" presStyleCnt="3"/>
      <dgm:spPr/>
    </dgm:pt>
    <dgm:pt modelId="{B50A5E28-1046-478E-BF1E-48447C7EE8C5}" type="pres">
      <dgm:prSet presAssocID="{8BE3A263-10E0-4F9F-BA68-51B84AB7CB91}" presName="connector2" presStyleLbl="sibTrans2D1" presStyleIdx="1" presStyleCnt="3"/>
      <dgm:spPr/>
    </dgm:pt>
    <dgm:pt modelId="{9F09B2B7-7A1B-428C-993A-BFE2AC6D4516}" type="pres">
      <dgm:prSet presAssocID="{BB671A2B-8570-44E4-8F42-C4A0170E82BD}" presName="connector3" presStyleLbl="sibTrans2D1" presStyleIdx="2" presStyleCnt="3"/>
      <dgm:spPr/>
    </dgm:pt>
  </dgm:ptLst>
  <dgm:cxnLst>
    <dgm:cxn modelId="{11693308-EFD2-4E0A-AFA3-A36D7E13FF44}" type="presOf" srcId="{6EAE47A4-0DDF-4243-B633-6445780C9664}" destId="{CC9F55E3-2FD7-45CE-AD50-F0B9D3255A54}" srcOrd="0" destOrd="0" presId="urn:microsoft.com/office/officeart/2005/8/layout/gear1#1"/>
    <dgm:cxn modelId="{1D273309-5E8B-4426-825B-3FDFD58F2F35}" type="presOf" srcId="{C949EACD-CB8A-4CA2-A9CB-826E30BB88DB}" destId="{3B2AAD46-CE9D-425C-B6EC-297AB1359AA9}" srcOrd="1" destOrd="0" presId="urn:microsoft.com/office/officeart/2005/8/layout/gear1#1"/>
    <dgm:cxn modelId="{995AC50A-BCE9-4A53-8E70-99A60353C75D}" type="presOf" srcId="{C949EACD-CB8A-4CA2-A9CB-826E30BB88DB}" destId="{5EC908BC-AFB3-4BF6-BC2D-FB69573777D4}" srcOrd="2" destOrd="0" presId="urn:microsoft.com/office/officeart/2005/8/layout/gear1#1"/>
    <dgm:cxn modelId="{912E340E-B4E5-476D-AD9A-CEBBD827E842}" type="presOf" srcId="{C949EACD-CB8A-4CA2-A9CB-826E30BB88DB}" destId="{6C0FBF3A-6A74-4D3E-BB8A-14286ABE659F}" srcOrd="0" destOrd="0" presId="urn:microsoft.com/office/officeart/2005/8/layout/gear1#1"/>
    <dgm:cxn modelId="{474F4911-F8A9-4B72-9D89-646016506DE0}" type="presOf" srcId="{604DE295-C6D7-4B91-8A30-611E99828AA8}" destId="{AC730B86-7AFE-4DAF-A288-C3DF3C269ED0}" srcOrd="2" destOrd="0" presId="urn:microsoft.com/office/officeart/2005/8/layout/gear1#1"/>
    <dgm:cxn modelId="{A66AB013-B9A5-4530-A7F3-D60E0D340342}" srcId="{49FEC1A6-E6B1-4341-A14A-F45D80CDFA1D}" destId="{C949EACD-CB8A-4CA2-A9CB-826E30BB88DB}" srcOrd="2" destOrd="0" parTransId="{46E8577E-8F32-486C-8134-3835A50268BB}" sibTransId="{BB671A2B-8570-44E4-8F42-C4A0170E82BD}"/>
    <dgm:cxn modelId="{42233F14-33B6-417F-BBAF-E37E5654C2E6}" type="presOf" srcId="{604DE295-C6D7-4B91-8A30-611E99828AA8}" destId="{420744C9-066D-445B-B3E6-C50331BE83C6}" srcOrd="0" destOrd="0" presId="urn:microsoft.com/office/officeart/2005/8/layout/gear1#1"/>
    <dgm:cxn modelId="{8247D729-1E1E-43B7-8750-EA190314E8A8}" type="presOf" srcId="{9AC196BF-DF0B-4A91-8E7E-82FFD7C019DE}" destId="{9CD935CD-4876-4B3C-9329-31BC51C5DB26}" srcOrd="2" destOrd="0" presId="urn:microsoft.com/office/officeart/2005/8/layout/gear1#1"/>
    <dgm:cxn modelId="{84468336-1C4C-476F-A528-39760DEFAE33}" srcId="{49FEC1A6-E6B1-4341-A14A-F45D80CDFA1D}" destId="{9AC196BF-DF0B-4A91-8E7E-82FFD7C019DE}" srcOrd="0" destOrd="0" parTransId="{513C6792-DA35-4888-AE19-E7DF83D9B151}" sibTransId="{6EAE47A4-0DDF-4243-B633-6445780C9664}"/>
    <dgm:cxn modelId="{D926B15F-A5CA-471D-A184-24C3C8DE5B18}" type="presOf" srcId="{BB671A2B-8570-44E4-8F42-C4A0170E82BD}" destId="{9F09B2B7-7A1B-428C-993A-BFE2AC6D4516}" srcOrd="0" destOrd="0" presId="urn:microsoft.com/office/officeart/2005/8/layout/gear1#1"/>
    <dgm:cxn modelId="{C210D25F-8078-4570-A0CF-EA92A489C4CC}" type="presOf" srcId="{604DE295-C6D7-4B91-8A30-611E99828AA8}" destId="{2CCAC55A-0D36-4EA1-8025-8AA2DC144A7D}" srcOrd="1" destOrd="0" presId="urn:microsoft.com/office/officeart/2005/8/layout/gear1#1"/>
    <dgm:cxn modelId="{8FBAAE8B-37D5-4B04-8B8E-F114D486E6F8}" type="presOf" srcId="{C949EACD-CB8A-4CA2-A9CB-826E30BB88DB}" destId="{77A56A08-C271-4AC8-8F01-83FCA38AC5BF}" srcOrd="3" destOrd="0" presId="urn:microsoft.com/office/officeart/2005/8/layout/gear1#1"/>
    <dgm:cxn modelId="{3819109A-DCB7-4A16-B00F-4FB8B9A969E9}" type="presOf" srcId="{9AC196BF-DF0B-4A91-8E7E-82FFD7C019DE}" destId="{0825B375-52AA-40E2-A97F-95497BF7BB4F}" srcOrd="0" destOrd="0" presId="urn:microsoft.com/office/officeart/2005/8/layout/gear1#1"/>
    <dgm:cxn modelId="{C3BD00DA-8CEE-4866-A80C-382C71C2F790}" type="presOf" srcId="{49FEC1A6-E6B1-4341-A14A-F45D80CDFA1D}" destId="{EDDEE64A-CE2E-4A1B-987A-42ABF54AC617}" srcOrd="0" destOrd="0" presId="urn:microsoft.com/office/officeart/2005/8/layout/gear1#1"/>
    <dgm:cxn modelId="{EBB0A5E6-B73D-4860-81A0-93AFB1789D32}" type="presOf" srcId="{9AC196BF-DF0B-4A91-8E7E-82FFD7C019DE}" destId="{E338A6AC-AAF7-4614-9480-D2FAACE0D05A}" srcOrd="1" destOrd="0" presId="urn:microsoft.com/office/officeart/2005/8/layout/gear1#1"/>
    <dgm:cxn modelId="{0B1846E7-5F51-4C7E-BF2A-B27FF66B0984}" type="presOf" srcId="{8BE3A263-10E0-4F9F-BA68-51B84AB7CB91}" destId="{B50A5E28-1046-478E-BF1E-48447C7EE8C5}" srcOrd="0" destOrd="0" presId="urn:microsoft.com/office/officeart/2005/8/layout/gear1#1"/>
    <dgm:cxn modelId="{C3AE13FF-7B07-4CF8-B41E-638DEEA8CEBF}" srcId="{49FEC1A6-E6B1-4341-A14A-F45D80CDFA1D}" destId="{604DE295-C6D7-4B91-8A30-611E99828AA8}" srcOrd="1" destOrd="0" parTransId="{85A7493B-3798-42CA-9E31-4E5CE7653D84}" sibTransId="{8BE3A263-10E0-4F9F-BA68-51B84AB7CB91}"/>
    <dgm:cxn modelId="{6DFC551A-C613-4D0F-B241-DFA3010204D4}" type="presParOf" srcId="{EDDEE64A-CE2E-4A1B-987A-42ABF54AC617}" destId="{0825B375-52AA-40E2-A97F-95497BF7BB4F}" srcOrd="0" destOrd="0" presId="urn:microsoft.com/office/officeart/2005/8/layout/gear1#1"/>
    <dgm:cxn modelId="{375E4C2A-A496-4D4D-9E4F-9C1F88DE9AD0}" type="presParOf" srcId="{EDDEE64A-CE2E-4A1B-987A-42ABF54AC617}" destId="{E338A6AC-AAF7-4614-9480-D2FAACE0D05A}" srcOrd="1" destOrd="0" presId="urn:microsoft.com/office/officeart/2005/8/layout/gear1#1"/>
    <dgm:cxn modelId="{EA0BFF4D-9DCA-4A26-B79F-108B95D0DCAB}" type="presParOf" srcId="{EDDEE64A-CE2E-4A1B-987A-42ABF54AC617}" destId="{9CD935CD-4876-4B3C-9329-31BC51C5DB26}" srcOrd="2" destOrd="0" presId="urn:microsoft.com/office/officeart/2005/8/layout/gear1#1"/>
    <dgm:cxn modelId="{DD2CEA74-0CCA-4894-A114-B4657245A76C}" type="presParOf" srcId="{EDDEE64A-CE2E-4A1B-987A-42ABF54AC617}" destId="{420744C9-066D-445B-B3E6-C50331BE83C6}" srcOrd="3" destOrd="0" presId="urn:microsoft.com/office/officeart/2005/8/layout/gear1#1"/>
    <dgm:cxn modelId="{B6654D5F-171D-4273-B958-55B859D0074C}" type="presParOf" srcId="{EDDEE64A-CE2E-4A1B-987A-42ABF54AC617}" destId="{2CCAC55A-0D36-4EA1-8025-8AA2DC144A7D}" srcOrd="4" destOrd="0" presId="urn:microsoft.com/office/officeart/2005/8/layout/gear1#1"/>
    <dgm:cxn modelId="{804A01C8-B673-4A99-B3E0-C9B4B11A4BEA}" type="presParOf" srcId="{EDDEE64A-CE2E-4A1B-987A-42ABF54AC617}" destId="{AC730B86-7AFE-4DAF-A288-C3DF3C269ED0}" srcOrd="5" destOrd="0" presId="urn:microsoft.com/office/officeart/2005/8/layout/gear1#1"/>
    <dgm:cxn modelId="{5A0733E1-BB91-4C7F-B761-7B7877112DFF}" type="presParOf" srcId="{EDDEE64A-CE2E-4A1B-987A-42ABF54AC617}" destId="{6C0FBF3A-6A74-4D3E-BB8A-14286ABE659F}" srcOrd="6" destOrd="0" presId="urn:microsoft.com/office/officeart/2005/8/layout/gear1#1"/>
    <dgm:cxn modelId="{51E1918D-75F3-406C-870E-AE1FB236E7D8}" type="presParOf" srcId="{EDDEE64A-CE2E-4A1B-987A-42ABF54AC617}" destId="{3B2AAD46-CE9D-425C-B6EC-297AB1359AA9}" srcOrd="7" destOrd="0" presId="urn:microsoft.com/office/officeart/2005/8/layout/gear1#1"/>
    <dgm:cxn modelId="{5B63E886-C57B-40C3-8428-2EF01F46549D}" type="presParOf" srcId="{EDDEE64A-CE2E-4A1B-987A-42ABF54AC617}" destId="{5EC908BC-AFB3-4BF6-BC2D-FB69573777D4}" srcOrd="8" destOrd="0" presId="urn:microsoft.com/office/officeart/2005/8/layout/gear1#1"/>
    <dgm:cxn modelId="{605B7462-E7BC-41E5-AE23-EEE76DF47677}" type="presParOf" srcId="{EDDEE64A-CE2E-4A1B-987A-42ABF54AC617}" destId="{77A56A08-C271-4AC8-8F01-83FCA38AC5BF}" srcOrd="9" destOrd="0" presId="urn:microsoft.com/office/officeart/2005/8/layout/gear1#1"/>
    <dgm:cxn modelId="{E6EA87C5-22DD-4EE9-AD4D-D4FD37153C41}" type="presParOf" srcId="{EDDEE64A-CE2E-4A1B-987A-42ABF54AC617}" destId="{CC9F55E3-2FD7-45CE-AD50-F0B9D3255A54}" srcOrd="10" destOrd="0" presId="urn:microsoft.com/office/officeart/2005/8/layout/gear1#1"/>
    <dgm:cxn modelId="{92A328E9-6498-4E9E-8850-D23A7E0F51E1}" type="presParOf" srcId="{EDDEE64A-CE2E-4A1B-987A-42ABF54AC617}" destId="{B50A5E28-1046-478E-BF1E-48447C7EE8C5}" srcOrd="11" destOrd="0" presId="urn:microsoft.com/office/officeart/2005/8/layout/gear1#1"/>
    <dgm:cxn modelId="{C916917C-1D53-4CE6-8468-5DF501FB97CA}" type="presParOf" srcId="{EDDEE64A-CE2E-4A1B-987A-42ABF54AC617}" destId="{9F09B2B7-7A1B-428C-993A-BFE2AC6D4516}" srcOrd="12" destOrd="0" presId="urn:microsoft.com/office/officeart/2005/8/layout/gear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ED726C-C6B7-45BD-862B-2186454257E9}" type="doc">
      <dgm:prSet loTypeId="urn:microsoft.com/office/officeart/2005/8/layout/vList4" loCatId="list" qsTypeId="urn:microsoft.com/office/officeart/2005/8/quickstyle/3d1" qsCatId="3D" csTypeId="urn:microsoft.com/office/officeart/2005/8/colors/accent1_2" csCatId="accent1" phldr="1"/>
      <dgm:spPr/>
      <dgm:t>
        <a:bodyPr/>
        <a:lstStyle/>
        <a:p>
          <a:endParaRPr lang="en-US"/>
        </a:p>
      </dgm:t>
    </dgm:pt>
    <dgm:pt modelId="{CEA6796E-4BF4-4BE2-8088-05DF7FA36231}">
      <dgm:prSet phldrT="[Text]" custT="1"/>
      <dgm:spPr>
        <a:blipFill rotWithShape="0">
          <a:blip xmlns:r="http://schemas.openxmlformats.org/officeDocument/2006/relationships" r:embed="rId1"/>
          <a:stretch>
            <a:fillRect/>
          </a:stretch>
        </a:blipFill>
      </dgm:spPr>
      <dgm:t>
        <a:bodyPr/>
        <a:lstStyle/>
        <a:p>
          <a:r>
            <a:rPr lang="en-IN" sz="2000" b="1" dirty="0">
              <a:solidFill>
                <a:srgbClr val="800000"/>
              </a:solidFill>
              <a:latin typeface="Times New Roman" panose="02020603050405020304" pitchFamily="18" charset="0"/>
              <a:cs typeface="Times New Roman" panose="02020603050405020304" pitchFamily="18" charset="0"/>
            </a:rPr>
            <a:t>Modern man has detached from nature and continues to see them as a separate entity from the natural world.</a:t>
          </a:r>
          <a:endParaRPr lang="en-US" sz="2000" b="1" dirty="0"/>
        </a:p>
      </dgm:t>
    </dgm:pt>
    <dgm:pt modelId="{6D1BA594-D144-4C19-8722-F6A53E464A55}" type="parTrans" cxnId="{9B981F73-2BB3-430F-905D-AA8320BBB8C4}">
      <dgm:prSet/>
      <dgm:spPr/>
      <dgm:t>
        <a:bodyPr/>
        <a:lstStyle/>
        <a:p>
          <a:endParaRPr lang="en-US"/>
        </a:p>
      </dgm:t>
    </dgm:pt>
    <dgm:pt modelId="{6EA9319F-BE3E-4C2B-A06B-669CA224D12B}" type="sibTrans" cxnId="{9B981F73-2BB3-430F-905D-AA8320BBB8C4}">
      <dgm:prSet/>
      <dgm:spPr/>
      <dgm:t>
        <a:bodyPr/>
        <a:lstStyle/>
        <a:p>
          <a:endParaRPr lang="en-US"/>
        </a:p>
      </dgm:t>
    </dgm:pt>
    <dgm:pt modelId="{594C6967-5F40-438F-9D60-9459199E6AFD}">
      <dgm:prSet phldrT="[Text]" custT="1"/>
      <dgm:spPr>
        <a:blipFill rotWithShape="0">
          <a:blip xmlns:r="http://schemas.openxmlformats.org/officeDocument/2006/relationships" r:embed="rId1"/>
          <a:stretch>
            <a:fillRect/>
          </a:stretch>
        </a:blipFill>
      </dgm:spPr>
      <dgm:t>
        <a:bodyPr/>
        <a:lstStyle/>
        <a:p>
          <a:r>
            <a:rPr lang="en-IN" sz="2000" b="1" dirty="0">
              <a:solidFill>
                <a:srgbClr val="800000"/>
              </a:solidFill>
              <a:latin typeface="Times New Roman" panose="02020603050405020304" pitchFamily="18" charset="0"/>
              <a:cs typeface="Times New Roman" panose="02020603050405020304" pitchFamily="18" charset="0"/>
            </a:rPr>
            <a:t>Capitalization and modernization has exploited nature to attain the perfect luxurious lives for humans at the cost ecological degeneration.</a:t>
          </a:r>
          <a:endParaRPr lang="en-US" sz="2000" b="1" dirty="0"/>
        </a:p>
      </dgm:t>
    </dgm:pt>
    <dgm:pt modelId="{3B610DEF-5EF1-4371-9A21-7860DFBFF38B}" type="parTrans" cxnId="{1F141691-508E-4A19-BD13-6C0547CA24BB}">
      <dgm:prSet/>
      <dgm:spPr/>
      <dgm:t>
        <a:bodyPr/>
        <a:lstStyle/>
        <a:p>
          <a:endParaRPr lang="en-US"/>
        </a:p>
      </dgm:t>
    </dgm:pt>
    <dgm:pt modelId="{E2451BFA-57E2-4BBF-A6AE-DD8FCEF3D6FB}" type="sibTrans" cxnId="{1F141691-508E-4A19-BD13-6C0547CA24BB}">
      <dgm:prSet/>
      <dgm:spPr/>
      <dgm:t>
        <a:bodyPr/>
        <a:lstStyle/>
        <a:p>
          <a:endParaRPr lang="en-US"/>
        </a:p>
      </dgm:t>
    </dgm:pt>
    <dgm:pt modelId="{1589967F-6750-40D6-BCFF-36A73811AE0C}">
      <dgm:prSet phldrT="[Text]" custT="1"/>
      <dgm:spPr>
        <a:blipFill rotWithShape="0">
          <a:blip xmlns:r="http://schemas.openxmlformats.org/officeDocument/2006/relationships" r:embed="rId1"/>
          <a:stretch>
            <a:fillRect/>
          </a:stretch>
        </a:blipFill>
      </dgm:spPr>
      <dgm:t>
        <a:bodyPr/>
        <a:lstStyle/>
        <a:p>
          <a:r>
            <a:rPr lang="en-IN" sz="2000" b="1" dirty="0">
              <a:solidFill>
                <a:srgbClr val="800000"/>
              </a:solidFill>
              <a:latin typeface="Times New Roman" panose="02020603050405020304" pitchFamily="18" charset="0"/>
              <a:cs typeface="Times New Roman" panose="02020603050405020304" pitchFamily="18" charset="0"/>
            </a:rPr>
            <a:t>Anthropocentrism is at the heart of modernity</a:t>
          </a:r>
          <a:r>
            <a:rPr lang="en-IN" sz="2000" b="1" dirty="0"/>
            <a:t>.</a:t>
          </a:r>
          <a:endParaRPr lang="en-US" sz="2000" b="1" dirty="0"/>
        </a:p>
      </dgm:t>
    </dgm:pt>
    <dgm:pt modelId="{E0234D13-FDDE-4C17-8EE4-B2FBA2AD361D}" type="parTrans" cxnId="{F6DB4988-D9E3-4C64-B6F0-BCFB262F6E40}">
      <dgm:prSet/>
      <dgm:spPr/>
      <dgm:t>
        <a:bodyPr/>
        <a:lstStyle/>
        <a:p>
          <a:endParaRPr lang="en-US"/>
        </a:p>
      </dgm:t>
    </dgm:pt>
    <dgm:pt modelId="{0A3F4794-BC68-4DB2-9A8C-4F98DDDAD270}" type="sibTrans" cxnId="{F6DB4988-D9E3-4C64-B6F0-BCFB262F6E40}">
      <dgm:prSet/>
      <dgm:spPr/>
      <dgm:t>
        <a:bodyPr/>
        <a:lstStyle/>
        <a:p>
          <a:endParaRPr lang="en-US"/>
        </a:p>
      </dgm:t>
    </dgm:pt>
    <dgm:pt modelId="{35BE302A-9648-4294-89E4-A3DA4CBAD096}" type="pres">
      <dgm:prSet presAssocID="{95ED726C-C6B7-45BD-862B-2186454257E9}" presName="linear" presStyleCnt="0">
        <dgm:presLayoutVars>
          <dgm:dir/>
          <dgm:resizeHandles val="exact"/>
        </dgm:presLayoutVars>
      </dgm:prSet>
      <dgm:spPr/>
    </dgm:pt>
    <dgm:pt modelId="{478387F1-7A01-45D9-B59A-E99E7C2D584D}" type="pres">
      <dgm:prSet presAssocID="{CEA6796E-4BF4-4BE2-8088-05DF7FA36231}" presName="comp" presStyleCnt="0"/>
      <dgm:spPr/>
    </dgm:pt>
    <dgm:pt modelId="{80F7058D-E967-45FC-B24A-E95913932ACC}" type="pres">
      <dgm:prSet presAssocID="{CEA6796E-4BF4-4BE2-8088-05DF7FA36231}" presName="box" presStyleLbl="node1" presStyleIdx="0" presStyleCnt="3"/>
      <dgm:spPr/>
    </dgm:pt>
    <dgm:pt modelId="{D1F7E778-70B0-44B9-9589-BE4601E0898C}" type="pres">
      <dgm:prSet presAssocID="{CEA6796E-4BF4-4BE2-8088-05DF7FA36231}" presName="img" presStyleLbl="fgImgPlace1" presStyleIdx="0" presStyleCnt="3"/>
      <dgm:spPr>
        <a:blipFill rotWithShape="0">
          <a:blip xmlns:r="http://schemas.openxmlformats.org/officeDocument/2006/relationships" r:embed="rId2"/>
          <a:stretch>
            <a:fillRect/>
          </a:stretch>
        </a:blipFill>
      </dgm:spPr>
    </dgm:pt>
    <dgm:pt modelId="{9F99BC0A-F2F8-459C-8F7E-7C028501EC18}" type="pres">
      <dgm:prSet presAssocID="{CEA6796E-4BF4-4BE2-8088-05DF7FA36231}" presName="text" presStyleLbl="node1" presStyleIdx="0" presStyleCnt="3">
        <dgm:presLayoutVars>
          <dgm:bulletEnabled val="1"/>
        </dgm:presLayoutVars>
      </dgm:prSet>
      <dgm:spPr/>
    </dgm:pt>
    <dgm:pt modelId="{3A89FD33-D17B-4DB9-9888-1E97853DA6DC}" type="pres">
      <dgm:prSet presAssocID="{6EA9319F-BE3E-4C2B-A06B-669CA224D12B}" presName="spacer" presStyleCnt="0"/>
      <dgm:spPr/>
    </dgm:pt>
    <dgm:pt modelId="{5C35C4D7-1DA8-4023-BADE-E121958E44BA}" type="pres">
      <dgm:prSet presAssocID="{594C6967-5F40-438F-9D60-9459199E6AFD}" presName="comp" presStyleCnt="0"/>
      <dgm:spPr/>
    </dgm:pt>
    <dgm:pt modelId="{B65805E2-C87B-4E6A-B089-897E72509AD2}" type="pres">
      <dgm:prSet presAssocID="{594C6967-5F40-438F-9D60-9459199E6AFD}" presName="box" presStyleLbl="node1" presStyleIdx="1" presStyleCnt="3"/>
      <dgm:spPr/>
    </dgm:pt>
    <dgm:pt modelId="{CEDAEA56-C5F5-4D80-A770-04EBAD12896F}" type="pres">
      <dgm:prSet presAssocID="{594C6967-5F40-438F-9D60-9459199E6AFD}" presName="img" presStyleLbl="fgImgPlace1" presStyleIdx="1" presStyleCnt="3"/>
      <dgm:spPr>
        <a:blipFill rotWithShape="0">
          <a:blip xmlns:r="http://schemas.openxmlformats.org/officeDocument/2006/relationships" r:embed="rId3"/>
          <a:stretch>
            <a:fillRect/>
          </a:stretch>
        </a:blipFill>
      </dgm:spPr>
    </dgm:pt>
    <dgm:pt modelId="{67D6DDA9-2F7E-48D6-8930-C505486F70D4}" type="pres">
      <dgm:prSet presAssocID="{594C6967-5F40-438F-9D60-9459199E6AFD}" presName="text" presStyleLbl="node1" presStyleIdx="1" presStyleCnt="3">
        <dgm:presLayoutVars>
          <dgm:bulletEnabled val="1"/>
        </dgm:presLayoutVars>
      </dgm:prSet>
      <dgm:spPr/>
    </dgm:pt>
    <dgm:pt modelId="{7D302492-D22D-4B14-999C-C31C2C4FEEB0}" type="pres">
      <dgm:prSet presAssocID="{E2451BFA-57E2-4BBF-A6AE-DD8FCEF3D6FB}" presName="spacer" presStyleCnt="0"/>
      <dgm:spPr/>
    </dgm:pt>
    <dgm:pt modelId="{69D01ACC-A4BA-4A89-BD4C-571A4B07BF06}" type="pres">
      <dgm:prSet presAssocID="{1589967F-6750-40D6-BCFF-36A73811AE0C}" presName="comp" presStyleCnt="0"/>
      <dgm:spPr/>
    </dgm:pt>
    <dgm:pt modelId="{86360F07-6554-4D7C-8DDB-F2485F25621D}" type="pres">
      <dgm:prSet presAssocID="{1589967F-6750-40D6-BCFF-36A73811AE0C}" presName="box" presStyleLbl="node1" presStyleIdx="2" presStyleCnt="3"/>
      <dgm:spPr/>
    </dgm:pt>
    <dgm:pt modelId="{6FA2F629-8DC0-4ABD-B3B2-C2BE09DD333A}" type="pres">
      <dgm:prSet presAssocID="{1589967F-6750-40D6-BCFF-36A73811AE0C}" presName="img" presStyleLbl="fgImgPlace1" presStyleIdx="2" presStyleCnt="3"/>
      <dgm:spPr>
        <a:blipFill rotWithShape="0">
          <a:blip xmlns:r="http://schemas.openxmlformats.org/officeDocument/2006/relationships" r:embed="rId4"/>
          <a:stretch>
            <a:fillRect/>
          </a:stretch>
        </a:blipFill>
      </dgm:spPr>
    </dgm:pt>
    <dgm:pt modelId="{AEEC22B2-DFF4-4704-84D0-E5E3B19F326F}" type="pres">
      <dgm:prSet presAssocID="{1589967F-6750-40D6-BCFF-36A73811AE0C}" presName="text" presStyleLbl="node1" presStyleIdx="2" presStyleCnt="3">
        <dgm:presLayoutVars>
          <dgm:bulletEnabled val="1"/>
        </dgm:presLayoutVars>
      </dgm:prSet>
      <dgm:spPr/>
    </dgm:pt>
  </dgm:ptLst>
  <dgm:cxnLst>
    <dgm:cxn modelId="{D78D2204-7E9C-4CEF-BB27-789B0D2CF3C7}" type="presOf" srcId="{594C6967-5F40-438F-9D60-9459199E6AFD}" destId="{B65805E2-C87B-4E6A-B089-897E72509AD2}" srcOrd="0" destOrd="0" presId="urn:microsoft.com/office/officeart/2005/8/layout/vList4"/>
    <dgm:cxn modelId="{0B8AB51F-215F-4D85-AF7D-4F2B12071156}" type="presOf" srcId="{CEA6796E-4BF4-4BE2-8088-05DF7FA36231}" destId="{80F7058D-E967-45FC-B24A-E95913932ACC}" srcOrd="0" destOrd="0" presId="urn:microsoft.com/office/officeart/2005/8/layout/vList4"/>
    <dgm:cxn modelId="{C7D8BD48-0BC3-4D23-A11D-FB58FB96D1CA}" type="presOf" srcId="{1589967F-6750-40D6-BCFF-36A73811AE0C}" destId="{AEEC22B2-DFF4-4704-84D0-E5E3B19F326F}" srcOrd="1" destOrd="0" presId="urn:microsoft.com/office/officeart/2005/8/layout/vList4"/>
    <dgm:cxn modelId="{9B981F73-2BB3-430F-905D-AA8320BBB8C4}" srcId="{95ED726C-C6B7-45BD-862B-2186454257E9}" destId="{CEA6796E-4BF4-4BE2-8088-05DF7FA36231}" srcOrd="0" destOrd="0" parTransId="{6D1BA594-D144-4C19-8722-F6A53E464A55}" sibTransId="{6EA9319F-BE3E-4C2B-A06B-669CA224D12B}"/>
    <dgm:cxn modelId="{F6DB4988-D9E3-4C64-B6F0-BCFB262F6E40}" srcId="{95ED726C-C6B7-45BD-862B-2186454257E9}" destId="{1589967F-6750-40D6-BCFF-36A73811AE0C}" srcOrd="2" destOrd="0" parTransId="{E0234D13-FDDE-4C17-8EE4-B2FBA2AD361D}" sibTransId="{0A3F4794-BC68-4DB2-9A8C-4F98DDDAD270}"/>
    <dgm:cxn modelId="{FC94338F-1776-41CF-A8F8-5716DF3AC2D0}" type="presOf" srcId="{594C6967-5F40-438F-9D60-9459199E6AFD}" destId="{67D6DDA9-2F7E-48D6-8930-C505486F70D4}" srcOrd="1" destOrd="0" presId="urn:microsoft.com/office/officeart/2005/8/layout/vList4"/>
    <dgm:cxn modelId="{1F141691-508E-4A19-BD13-6C0547CA24BB}" srcId="{95ED726C-C6B7-45BD-862B-2186454257E9}" destId="{594C6967-5F40-438F-9D60-9459199E6AFD}" srcOrd="1" destOrd="0" parTransId="{3B610DEF-5EF1-4371-9A21-7860DFBFF38B}" sibTransId="{E2451BFA-57E2-4BBF-A6AE-DD8FCEF3D6FB}"/>
    <dgm:cxn modelId="{A3EC9CAE-B7D1-423D-BC2D-8D1832A39773}" type="presOf" srcId="{CEA6796E-4BF4-4BE2-8088-05DF7FA36231}" destId="{9F99BC0A-F2F8-459C-8F7E-7C028501EC18}" srcOrd="1" destOrd="0" presId="urn:microsoft.com/office/officeart/2005/8/layout/vList4"/>
    <dgm:cxn modelId="{92210CAF-E8FA-4114-ADD5-438C8AAFE915}" type="presOf" srcId="{1589967F-6750-40D6-BCFF-36A73811AE0C}" destId="{86360F07-6554-4D7C-8DDB-F2485F25621D}" srcOrd="0" destOrd="0" presId="urn:microsoft.com/office/officeart/2005/8/layout/vList4"/>
    <dgm:cxn modelId="{4D3E49E3-34B6-4AE6-AEBB-57EE513F22E2}" type="presOf" srcId="{95ED726C-C6B7-45BD-862B-2186454257E9}" destId="{35BE302A-9648-4294-89E4-A3DA4CBAD096}" srcOrd="0" destOrd="0" presId="urn:microsoft.com/office/officeart/2005/8/layout/vList4"/>
    <dgm:cxn modelId="{0109C4FA-9CF0-44F8-9964-7ABE4ECD4A3C}" type="presParOf" srcId="{35BE302A-9648-4294-89E4-A3DA4CBAD096}" destId="{478387F1-7A01-45D9-B59A-E99E7C2D584D}" srcOrd="0" destOrd="0" presId="urn:microsoft.com/office/officeart/2005/8/layout/vList4"/>
    <dgm:cxn modelId="{1DD154A3-43A0-4E52-8342-5BC0FE9C058E}" type="presParOf" srcId="{478387F1-7A01-45D9-B59A-E99E7C2D584D}" destId="{80F7058D-E967-45FC-B24A-E95913932ACC}" srcOrd="0" destOrd="0" presId="urn:microsoft.com/office/officeart/2005/8/layout/vList4"/>
    <dgm:cxn modelId="{5AFE1C32-97EC-4C05-8872-515838010309}" type="presParOf" srcId="{478387F1-7A01-45D9-B59A-E99E7C2D584D}" destId="{D1F7E778-70B0-44B9-9589-BE4601E0898C}" srcOrd="1" destOrd="0" presId="urn:microsoft.com/office/officeart/2005/8/layout/vList4"/>
    <dgm:cxn modelId="{5A9F81D4-04B5-468A-B0AF-8D1B9F8E7A44}" type="presParOf" srcId="{478387F1-7A01-45D9-B59A-E99E7C2D584D}" destId="{9F99BC0A-F2F8-459C-8F7E-7C028501EC18}" srcOrd="2" destOrd="0" presId="urn:microsoft.com/office/officeart/2005/8/layout/vList4"/>
    <dgm:cxn modelId="{ED6440BE-CA09-4316-80D6-CCE98ADD0BCB}" type="presParOf" srcId="{35BE302A-9648-4294-89E4-A3DA4CBAD096}" destId="{3A89FD33-D17B-4DB9-9888-1E97853DA6DC}" srcOrd="1" destOrd="0" presId="urn:microsoft.com/office/officeart/2005/8/layout/vList4"/>
    <dgm:cxn modelId="{D4C329BC-8ADE-41AF-98C1-6727302D6542}" type="presParOf" srcId="{35BE302A-9648-4294-89E4-A3DA4CBAD096}" destId="{5C35C4D7-1DA8-4023-BADE-E121958E44BA}" srcOrd="2" destOrd="0" presId="urn:microsoft.com/office/officeart/2005/8/layout/vList4"/>
    <dgm:cxn modelId="{10FC2E5F-E00E-411E-90CF-C948731272EF}" type="presParOf" srcId="{5C35C4D7-1DA8-4023-BADE-E121958E44BA}" destId="{B65805E2-C87B-4E6A-B089-897E72509AD2}" srcOrd="0" destOrd="0" presId="urn:microsoft.com/office/officeart/2005/8/layout/vList4"/>
    <dgm:cxn modelId="{EDB5673F-D0D3-46C0-B0FB-7B330453D20A}" type="presParOf" srcId="{5C35C4D7-1DA8-4023-BADE-E121958E44BA}" destId="{CEDAEA56-C5F5-4D80-A770-04EBAD12896F}" srcOrd="1" destOrd="0" presId="urn:microsoft.com/office/officeart/2005/8/layout/vList4"/>
    <dgm:cxn modelId="{9DF35587-D03D-4113-84A1-A1A6450910BA}" type="presParOf" srcId="{5C35C4D7-1DA8-4023-BADE-E121958E44BA}" destId="{67D6DDA9-2F7E-48D6-8930-C505486F70D4}" srcOrd="2" destOrd="0" presId="urn:microsoft.com/office/officeart/2005/8/layout/vList4"/>
    <dgm:cxn modelId="{2993B694-B675-41C2-9063-8ACA1DA1629C}" type="presParOf" srcId="{35BE302A-9648-4294-89E4-A3DA4CBAD096}" destId="{7D302492-D22D-4B14-999C-C31C2C4FEEB0}" srcOrd="3" destOrd="0" presId="urn:microsoft.com/office/officeart/2005/8/layout/vList4"/>
    <dgm:cxn modelId="{126EC5AF-620C-42A2-A5F6-ABF99CCC789F}" type="presParOf" srcId="{35BE302A-9648-4294-89E4-A3DA4CBAD096}" destId="{69D01ACC-A4BA-4A89-BD4C-571A4B07BF06}" srcOrd="4" destOrd="0" presId="urn:microsoft.com/office/officeart/2005/8/layout/vList4"/>
    <dgm:cxn modelId="{8E2B41C8-45D5-4E42-BC11-0087CA897B45}" type="presParOf" srcId="{69D01ACC-A4BA-4A89-BD4C-571A4B07BF06}" destId="{86360F07-6554-4D7C-8DDB-F2485F25621D}" srcOrd="0" destOrd="0" presId="urn:microsoft.com/office/officeart/2005/8/layout/vList4"/>
    <dgm:cxn modelId="{7A2AE604-BAB6-475A-B959-61A61F1E9078}" type="presParOf" srcId="{69D01ACC-A4BA-4A89-BD4C-571A4B07BF06}" destId="{6FA2F629-8DC0-4ABD-B3B2-C2BE09DD333A}" srcOrd="1" destOrd="0" presId="urn:microsoft.com/office/officeart/2005/8/layout/vList4"/>
    <dgm:cxn modelId="{DEB5D2BC-0F79-40F4-81E3-3C6198E32C0B}" type="presParOf" srcId="{69D01ACC-A4BA-4A89-BD4C-571A4B07BF06}" destId="{AEEC22B2-DFF4-4704-84D0-E5E3B19F326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ED726C-C6B7-45BD-862B-2186454257E9}" type="doc">
      <dgm:prSet loTypeId="urn:microsoft.com/office/officeart/2005/8/layout/vList4" loCatId="list" qsTypeId="urn:microsoft.com/office/officeart/2005/8/quickstyle/3d1" qsCatId="3D" csTypeId="urn:microsoft.com/office/officeart/2005/8/colors/accent1_2" csCatId="accent1" phldr="1"/>
      <dgm:spPr/>
      <dgm:t>
        <a:bodyPr/>
        <a:lstStyle/>
        <a:p>
          <a:endParaRPr lang="en-US"/>
        </a:p>
      </dgm:t>
    </dgm:pt>
    <dgm:pt modelId="{CEA6796E-4BF4-4BE2-8088-05DF7FA36231}">
      <dgm:prSet phldrT="[Text]" custT="1"/>
      <dgm:spPr>
        <a:blipFill rotWithShape="0">
          <a:blip xmlns:r="http://schemas.openxmlformats.org/officeDocument/2006/relationships" r:embed="rId1"/>
          <a:stretch>
            <a:fillRect/>
          </a:stretch>
        </a:blipFill>
      </dgm:spPr>
      <dgm:t>
        <a:bodyPr/>
        <a:lstStyle/>
        <a:p>
          <a:r>
            <a:rPr lang="en-US" sz="2000" b="1" dirty="0">
              <a:solidFill>
                <a:srgbClr val="800000"/>
              </a:solidFill>
              <a:latin typeface="Times New Roman" pitchFamily="18" charset="0"/>
              <a:cs typeface="Times New Roman" pitchFamily="18" charset="0"/>
            </a:rPr>
            <a:t>Nature Therapy is highly significant and is emerging all over the world, helping people cope with trauma and accept life.</a:t>
          </a:r>
        </a:p>
      </dgm:t>
    </dgm:pt>
    <dgm:pt modelId="{6D1BA594-D144-4C19-8722-F6A53E464A55}" type="parTrans" cxnId="{9B981F73-2BB3-430F-905D-AA8320BBB8C4}">
      <dgm:prSet/>
      <dgm:spPr/>
      <dgm:t>
        <a:bodyPr/>
        <a:lstStyle/>
        <a:p>
          <a:endParaRPr lang="en-US"/>
        </a:p>
      </dgm:t>
    </dgm:pt>
    <dgm:pt modelId="{6EA9319F-BE3E-4C2B-A06B-669CA224D12B}" type="sibTrans" cxnId="{9B981F73-2BB3-430F-905D-AA8320BBB8C4}">
      <dgm:prSet/>
      <dgm:spPr/>
      <dgm:t>
        <a:bodyPr/>
        <a:lstStyle/>
        <a:p>
          <a:endParaRPr lang="en-US"/>
        </a:p>
      </dgm:t>
    </dgm:pt>
    <dgm:pt modelId="{594C6967-5F40-438F-9D60-9459199E6AFD}">
      <dgm:prSet phldrT="[Text]" custT="1"/>
      <dgm:spPr>
        <a:blipFill rotWithShape="0">
          <a:blip xmlns:r="http://schemas.openxmlformats.org/officeDocument/2006/relationships" r:embed="rId1"/>
          <a:stretch>
            <a:fillRect/>
          </a:stretch>
        </a:blipFill>
      </dgm:spPr>
      <dgm:t>
        <a:bodyPr/>
        <a:lstStyle/>
        <a:p>
          <a:r>
            <a:rPr lang="en-US" sz="2000" b="1" dirty="0">
              <a:solidFill>
                <a:srgbClr val="800000"/>
              </a:solidFill>
              <a:latin typeface="Times New Roman" pitchFamily="18" charset="0"/>
              <a:cs typeface="Times New Roman" pitchFamily="18" charset="0"/>
            </a:rPr>
            <a:t>Nature a sense of identification and experience revival and renewal of  body, mind and spirit. </a:t>
          </a:r>
        </a:p>
      </dgm:t>
    </dgm:pt>
    <dgm:pt modelId="{3B610DEF-5EF1-4371-9A21-7860DFBFF38B}" type="parTrans" cxnId="{1F141691-508E-4A19-BD13-6C0547CA24BB}">
      <dgm:prSet/>
      <dgm:spPr/>
      <dgm:t>
        <a:bodyPr/>
        <a:lstStyle/>
        <a:p>
          <a:endParaRPr lang="en-US"/>
        </a:p>
      </dgm:t>
    </dgm:pt>
    <dgm:pt modelId="{E2451BFA-57E2-4BBF-A6AE-DD8FCEF3D6FB}" type="sibTrans" cxnId="{1F141691-508E-4A19-BD13-6C0547CA24BB}">
      <dgm:prSet/>
      <dgm:spPr/>
      <dgm:t>
        <a:bodyPr/>
        <a:lstStyle/>
        <a:p>
          <a:endParaRPr lang="en-US"/>
        </a:p>
      </dgm:t>
    </dgm:pt>
    <dgm:pt modelId="{1589967F-6750-40D6-BCFF-36A73811AE0C}">
      <dgm:prSet phldrT="[Text]" custT="1"/>
      <dgm:spPr>
        <a:blipFill rotWithShape="0">
          <a:blip xmlns:r="http://schemas.openxmlformats.org/officeDocument/2006/relationships" r:embed="rId1"/>
          <a:stretch>
            <a:fillRect/>
          </a:stretch>
        </a:blipFill>
      </dgm:spPr>
      <dgm:t>
        <a:bodyPr/>
        <a:lstStyle/>
        <a:p>
          <a:r>
            <a:rPr lang="en-US" sz="2000" b="1" dirty="0">
              <a:solidFill>
                <a:srgbClr val="800000"/>
              </a:solidFill>
              <a:latin typeface="Times New Roman" pitchFamily="18" charset="0"/>
              <a:cs typeface="Times New Roman" pitchFamily="18" charset="0"/>
            </a:rPr>
            <a:t>The study reinforces the importance of nature in human lives. </a:t>
          </a:r>
        </a:p>
      </dgm:t>
    </dgm:pt>
    <dgm:pt modelId="{E0234D13-FDDE-4C17-8EE4-B2FBA2AD361D}" type="parTrans" cxnId="{F6DB4988-D9E3-4C64-B6F0-BCFB262F6E40}">
      <dgm:prSet/>
      <dgm:spPr/>
      <dgm:t>
        <a:bodyPr/>
        <a:lstStyle/>
        <a:p>
          <a:endParaRPr lang="en-US"/>
        </a:p>
      </dgm:t>
    </dgm:pt>
    <dgm:pt modelId="{0A3F4794-BC68-4DB2-9A8C-4F98DDDAD270}" type="sibTrans" cxnId="{F6DB4988-D9E3-4C64-B6F0-BCFB262F6E40}">
      <dgm:prSet/>
      <dgm:spPr/>
      <dgm:t>
        <a:bodyPr/>
        <a:lstStyle/>
        <a:p>
          <a:endParaRPr lang="en-US"/>
        </a:p>
      </dgm:t>
    </dgm:pt>
    <dgm:pt modelId="{35BE302A-9648-4294-89E4-A3DA4CBAD096}" type="pres">
      <dgm:prSet presAssocID="{95ED726C-C6B7-45BD-862B-2186454257E9}" presName="linear" presStyleCnt="0">
        <dgm:presLayoutVars>
          <dgm:dir/>
          <dgm:resizeHandles val="exact"/>
        </dgm:presLayoutVars>
      </dgm:prSet>
      <dgm:spPr/>
    </dgm:pt>
    <dgm:pt modelId="{478387F1-7A01-45D9-B59A-E99E7C2D584D}" type="pres">
      <dgm:prSet presAssocID="{CEA6796E-4BF4-4BE2-8088-05DF7FA36231}" presName="comp" presStyleCnt="0"/>
      <dgm:spPr/>
    </dgm:pt>
    <dgm:pt modelId="{80F7058D-E967-45FC-B24A-E95913932ACC}" type="pres">
      <dgm:prSet presAssocID="{CEA6796E-4BF4-4BE2-8088-05DF7FA36231}" presName="box" presStyleLbl="node1" presStyleIdx="0" presStyleCnt="3"/>
      <dgm:spPr/>
    </dgm:pt>
    <dgm:pt modelId="{D1F7E778-70B0-44B9-9589-BE4601E0898C}" type="pres">
      <dgm:prSet presAssocID="{CEA6796E-4BF4-4BE2-8088-05DF7FA36231}" presName="img" presStyleLbl="fgImgPlace1" presStyleIdx="0" presStyleCnt="3"/>
      <dgm:spPr>
        <a:blipFill rotWithShape="0">
          <a:blip xmlns:r="http://schemas.openxmlformats.org/officeDocument/2006/relationships" r:embed="rId2"/>
          <a:stretch>
            <a:fillRect/>
          </a:stretch>
        </a:blipFill>
      </dgm:spPr>
    </dgm:pt>
    <dgm:pt modelId="{9F99BC0A-F2F8-459C-8F7E-7C028501EC18}" type="pres">
      <dgm:prSet presAssocID="{CEA6796E-4BF4-4BE2-8088-05DF7FA36231}" presName="text" presStyleLbl="node1" presStyleIdx="0" presStyleCnt="3">
        <dgm:presLayoutVars>
          <dgm:bulletEnabled val="1"/>
        </dgm:presLayoutVars>
      </dgm:prSet>
      <dgm:spPr/>
    </dgm:pt>
    <dgm:pt modelId="{3A89FD33-D17B-4DB9-9888-1E97853DA6DC}" type="pres">
      <dgm:prSet presAssocID="{6EA9319F-BE3E-4C2B-A06B-669CA224D12B}" presName="spacer" presStyleCnt="0"/>
      <dgm:spPr/>
    </dgm:pt>
    <dgm:pt modelId="{5C35C4D7-1DA8-4023-BADE-E121958E44BA}" type="pres">
      <dgm:prSet presAssocID="{594C6967-5F40-438F-9D60-9459199E6AFD}" presName="comp" presStyleCnt="0"/>
      <dgm:spPr/>
    </dgm:pt>
    <dgm:pt modelId="{B65805E2-C87B-4E6A-B089-897E72509AD2}" type="pres">
      <dgm:prSet presAssocID="{594C6967-5F40-438F-9D60-9459199E6AFD}" presName="box" presStyleLbl="node1" presStyleIdx="1" presStyleCnt="3"/>
      <dgm:spPr/>
    </dgm:pt>
    <dgm:pt modelId="{CEDAEA56-C5F5-4D80-A770-04EBAD12896F}" type="pres">
      <dgm:prSet presAssocID="{594C6967-5F40-438F-9D60-9459199E6AFD}" presName="img" presStyleLbl="fgImgPlace1" presStyleIdx="1" presStyleCnt="3"/>
      <dgm:spPr>
        <a:blipFill rotWithShape="0">
          <a:blip xmlns:r="http://schemas.openxmlformats.org/officeDocument/2006/relationships" r:embed="rId3"/>
          <a:stretch>
            <a:fillRect/>
          </a:stretch>
        </a:blipFill>
      </dgm:spPr>
    </dgm:pt>
    <dgm:pt modelId="{67D6DDA9-2F7E-48D6-8930-C505486F70D4}" type="pres">
      <dgm:prSet presAssocID="{594C6967-5F40-438F-9D60-9459199E6AFD}" presName="text" presStyleLbl="node1" presStyleIdx="1" presStyleCnt="3">
        <dgm:presLayoutVars>
          <dgm:bulletEnabled val="1"/>
        </dgm:presLayoutVars>
      </dgm:prSet>
      <dgm:spPr/>
    </dgm:pt>
    <dgm:pt modelId="{7D302492-D22D-4B14-999C-C31C2C4FEEB0}" type="pres">
      <dgm:prSet presAssocID="{E2451BFA-57E2-4BBF-A6AE-DD8FCEF3D6FB}" presName="spacer" presStyleCnt="0"/>
      <dgm:spPr/>
    </dgm:pt>
    <dgm:pt modelId="{69D01ACC-A4BA-4A89-BD4C-571A4B07BF06}" type="pres">
      <dgm:prSet presAssocID="{1589967F-6750-40D6-BCFF-36A73811AE0C}" presName="comp" presStyleCnt="0"/>
      <dgm:spPr/>
    </dgm:pt>
    <dgm:pt modelId="{86360F07-6554-4D7C-8DDB-F2485F25621D}" type="pres">
      <dgm:prSet presAssocID="{1589967F-6750-40D6-BCFF-36A73811AE0C}" presName="box" presStyleLbl="node1" presStyleIdx="2" presStyleCnt="3"/>
      <dgm:spPr/>
    </dgm:pt>
    <dgm:pt modelId="{6FA2F629-8DC0-4ABD-B3B2-C2BE09DD333A}" type="pres">
      <dgm:prSet presAssocID="{1589967F-6750-40D6-BCFF-36A73811AE0C}" presName="img" presStyleLbl="fgImgPlace1" presStyleIdx="2" presStyleCnt="3"/>
      <dgm:spPr>
        <a:blipFill rotWithShape="0">
          <a:blip xmlns:r="http://schemas.openxmlformats.org/officeDocument/2006/relationships" r:embed="rId4"/>
          <a:stretch>
            <a:fillRect/>
          </a:stretch>
        </a:blipFill>
      </dgm:spPr>
    </dgm:pt>
    <dgm:pt modelId="{AEEC22B2-DFF4-4704-84D0-E5E3B19F326F}" type="pres">
      <dgm:prSet presAssocID="{1589967F-6750-40D6-BCFF-36A73811AE0C}" presName="text" presStyleLbl="node1" presStyleIdx="2" presStyleCnt="3">
        <dgm:presLayoutVars>
          <dgm:bulletEnabled val="1"/>
        </dgm:presLayoutVars>
      </dgm:prSet>
      <dgm:spPr/>
    </dgm:pt>
  </dgm:ptLst>
  <dgm:cxnLst>
    <dgm:cxn modelId="{7B7D130C-41B8-480D-9202-4163C568D6CA}" type="presOf" srcId="{1589967F-6750-40D6-BCFF-36A73811AE0C}" destId="{AEEC22B2-DFF4-4704-84D0-E5E3B19F326F}" srcOrd="1" destOrd="0" presId="urn:microsoft.com/office/officeart/2005/8/layout/vList4"/>
    <dgm:cxn modelId="{EB2C1C0C-CA0D-4444-8439-A5921EC72B51}" type="presOf" srcId="{CEA6796E-4BF4-4BE2-8088-05DF7FA36231}" destId="{80F7058D-E967-45FC-B24A-E95913932ACC}" srcOrd="0" destOrd="0" presId="urn:microsoft.com/office/officeart/2005/8/layout/vList4"/>
    <dgm:cxn modelId="{A1AF4314-2129-4CF7-9424-B80CED15F984}" type="presOf" srcId="{594C6967-5F40-438F-9D60-9459199E6AFD}" destId="{67D6DDA9-2F7E-48D6-8930-C505486F70D4}" srcOrd="1" destOrd="0" presId="urn:microsoft.com/office/officeart/2005/8/layout/vList4"/>
    <dgm:cxn modelId="{D29BEE69-2FEE-425E-BC50-9CEF94E64C7A}" type="presOf" srcId="{95ED726C-C6B7-45BD-862B-2186454257E9}" destId="{35BE302A-9648-4294-89E4-A3DA4CBAD096}" srcOrd="0" destOrd="0" presId="urn:microsoft.com/office/officeart/2005/8/layout/vList4"/>
    <dgm:cxn modelId="{9B981F73-2BB3-430F-905D-AA8320BBB8C4}" srcId="{95ED726C-C6B7-45BD-862B-2186454257E9}" destId="{CEA6796E-4BF4-4BE2-8088-05DF7FA36231}" srcOrd="0" destOrd="0" parTransId="{6D1BA594-D144-4C19-8722-F6A53E464A55}" sibTransId="{6EA9319F-BE3E-4C2B-A06B-669CA224D12B}"/>
    <dgm:cxn modelId="{F6DB4988-D9E3-4C64-B6F0-BCFB262F6E40}" srcId="{95ED726C-C6B7-45BD-862B-2186454257E9}" destId="{1589967F-6750-40D6-BCFF-36A73811AE0C}" srcOrd="2" destOrd="0" parTransId="{E0234D13-FDDE-4C17-8EE4-B2FBA2AD361D}" sibTransId="{0A3F4794-BC68-4DB2-9A8C-4F98DDDAD270}"/>
    <dgm:cxn modelId="{1F141691-508E-4A19-BD13-6C0547CA24BB}" srcId="{95ED726C-C6B7-45BD-862B-2186454257E9}" destId="{594C6967-5F40-438F-9D60-9459199E6AFD}" srcOrd="1" destOrd="0" parTransId="{3B610DEF-5EF1-4371-9A21-7860DFBFF38B}" sibTransId="{E2451BFA-57E2-4BBF-A6AE-DD8FCEF3D6FB}"/>
    <dgm:cxn modelId="{759784BE-B2C2-4B43-ACE8-9A6C09EAD08A}" type="presOf" srcId="{594C6967-5F40-438F-9D60-9459199E6AFD}" destId="{B65805E2-C87B-4E6A-B089-897E72509AD2}" srcOrd="0" destOrd="0" presId="urn:microsoft.com/office/officeart/2005/8/layout/vList4"/>
    <dgm:cxn modelId="{F946C1D5-BBD5-4F79-97ED-F71CE44DE4E2}" type="presOf" srcId="{1589967F-6750-40D6-BCFF-36A73811AE0C}" destId="{86360F07-6554-4D7C-8DDB-F2485F25621D}" srcOrd="0" destOrd="0" presId="urn:microsoft.com/office/officeart/2005/8/layout/vList4"/>
    <dgm:cxn modelId="{83C320DE-DCCC-4BEA-BD75-904043B9ED61}" type="presOf" srcId="{CEA6796E-4BF4-4BE2-8088-05DF7FA36231}" destId="{9F99BC0A-F2F8-459C-8F7E-7C028501EC18}" srcOrd="1" destOrd="0" presId="urn:microsoft.com/office/officeart/2005/8/layout/vList4"/>
    <dgm:cxn modelId="{2ACD0973-9ECB-4FF6-BD90-A4158EBBAEDD}" type="presParOf" srcId="{35BE302A-9648-4294-89E4-A3DA4CBAD096}" destId="{478387F1-7A01-45D9-B59A-E99E7C2D584D}" srcOrd="0" destOrd="0" presId="urn:microsoft.com/office/officeart/2005/8/layout/vList4"/>
    <dgm:cxn modelId="{4B11002C-69F2-4370-BE1F-1E6354415799}" type="presParOf" srcId="{478387F1-7A01-45D9-B59A-E99E7C2D584D}" destId="{80F7058D-E967-45FC-B24A-E95913932ACC}" srcOrd="0" destOrd="0" presId="urn:microsoft.com/office/officeart/2005/8/layout/vList4"/>
    <dgm:cxn modelId="{480CC95C-D451-423E-87AA-69F298E7BD6F}" type="presParOf" srcId="{478387F1-7A01-45D9-B59A-E99E7C2D584D}" destId="{D1F7E778-70B0-44B9-9589-BE4601E0898C}" srcOrd="1" destOrd="0" presId="urn:microsoft.com/office/officeart/2005/8/layout/vList4"/>
    <dgm:cxn modelId="{467D5B1D-4FB0-4888-AE88-A8F5D8C5F290}" type="presParOf" srcId="{478387F1-7A01-45D9-B59A-E99E7C2D584D}" destId="{9F99BC0A-F2F8-459C-8F7E-7C028501EC18}" srcOrd="2" destOrd="0" presId="urn:microsoft.com/office/officeart/2005/8/layout/vList4"/>
    <dgm:cxn modelId="{5FDBF090-0530-41E9-92B5-9BB2A392B56E}" type="presParOf" srcId="{35BE302A-9648-4294-89E4-A3DA4CBAD096}" destId="{3A89FD33-D17B-4DB9-9888-1E97853DA6DC}" srcOrd="1" destOrd="0" presId="urn:microsoft.com/office/officeart/2005/8/layout/vList4"/>
    <dgm:cxn modelId="{869A7288-6FFC-452A-910B-2B6801391634}" type="presParOf" srcId="{35BE302A-9648-4294-89E4-A3DA4CBAD096}" destId="{5C35C4D7-1DA8-4023-BADE-E121958E44BA}" srcOrd="2" destOrd="0" presId="urn:microsoft.com/office/officeart/2005/8/layout/vList4"/>
    <dgm:cxn modelId="{7C6C217C-FDC2-49AB-9F9E-6BB8C0983F81}" type="presParOf" srcId="{5C35C4D7-1DA8-4023-BADE-E121958E44BA}" destId="{B65805E2-C87B-4E6A-B089-897E72509AD2}" srcOrd="0" destOrd="0" presId="urn:microsoft.com/office/officeart/2005/8/layout/vList4"/>
    <dgm:cxn modelId="{84661D8E-DB9C-4283-8329-2B587354D0A3}" type="presParOf" srcId="{5C35C4D7-1DA8-4023-BADE-E121958E44BA}" destId="{CEDAEA56-C5F5-4D80-A770-04EBAD12896F}" srcOrd="1" destOrd="0" presId="urn:microsoft.com/office/officeart/2005/8/layout/vList4"/>
    <dgm:cxn modelId="{8816EF2C-8794-4B8A-A9F0-EAB0460B4FBC}" type="presParOf" srcId="{5C35C4D7-1DA8-4023-BADE-E121958E44BA}" destId="{67D6DDA9-2F7E-48D6-8930-C505486F70D4}" srcOrd="2" destOrd="0" presId="urn:microsoft.com/office/officeart/2005/8/layout/vList4"/>
    <dgm:cxn modelId="{39428881-8DA1-45FB-8440-EA6F8E44CF6A}" type="presParOf" srcId="{35BE302A-9648-4294-89E4-A3DA4CBAD096}" destId="{7D302492-D22D-4B14-999C-C31C2C4FEEB0}" srcOrd="3" destOrd="0" presId="urn:microsoft.com/office/officeart/2005/8/layout/vList4"/>
    <dgm:cxn modelId="{F4D66ADA-D9BC-427B-8460-50AC28EEBA49}" type="presParOf" srcId="{35BE302A-9648-4294-89E4-A3DA4CBAD096}" destId="{69D01ACC-A4BA-4A89-BD4C-571A4B07BF06}" srcOrd="4" destOrd="0" presId="urn:microsoft.com/office/officeart/2005/8/layout/vList4"/>
    <dgm:cxn modelId="{203787CA-08AA-4D89-8C0F-A2E0164C6E03}" type="presParOf" srcId="{69D01ACC-A4BA-4A89-BD4C-571A4B07BF06}" destId="{86360F07-6554-4D7C-8DDB-F2485F25621D}" srcOrd="0" destOrd="0" presId="urn:microsoft.com/office/officeart/2005/8/layout/vList4"/>
    <dgm:cxn modelId="{95BE3C10-A592-4267-A6AC-13A708F888DC}" type="presParOf" srcId="{69D01ACC-A4BA-4A89-BD4C-571A4B07BF06}" destId="{6FA2F629-8DC0-4ABD-B3B2-C2BE09DD333A}" srcOrd="1" destOrd="0" presId="urn:microsoft.com/office/officeart/2005/8/layout/vList4"/>
    <dgm:cxn modelId="{AF1B7FB0-33DB-4793-8DC8-676945042341}" type="presParOf" srcId="{69D01ACC-A4BA-4A89-BD4C-571A4B07BF06}" destId="{AEEC22B2-DFF4-4704-84D0-E5E3B19F326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2C1CD6-826A-442C-84BF-302A3B72DA8C}" type="doc">
      <dgm:prSet loTypeId="urn:microsoft.com/office/officeart/2005/8/layout/matrix3" loCatId="matrix" qsTypeId="urn:microsoft.com/office/officeart/2005/8/quickstyle/simple3" qsCatId="simple" csTypeId="urn:microsoft.com/office/officeart/2005/8/colors/accent3_2" csCatId="accent3" phldr="1"/>
      <dgm:spPr/>
      <dgm:t>
        <a:bodyPr/>
        <a:lstStyle/>
        <a:p>
          <a:endParaRPr lang="en-IN"/>
        </a:p>
      </dgm:t>
    </dgm:pt>
    <dgm:pt modelId="{3B7F74D3-4216-44D1-AA31-5C09B4351E9F}">
      <dgm:prSet phldrT="[Text]" custT="1"/>
      <dgm:spPr>
        <a:ln>
          <a:solidFill>
            <a:srgbClr val="800000"/>
          </a:solidFill>
        </a:ln>
      </dgm:spPr>
      <dgm:t>
        <a:bodyPr/>
        <a:lstStyle/>
        <a:p>
          <a:pPr algn="ctr"/>
          <a:r>
            <a:rPr lang="en-IN" sz="1600" b="1" dirty="0">
              <a:solidFill>
                <a:srgbClr val="800000"/>
              </a:solidFill>
              <a:latin typeface="Times New Roman" panose="02020603050405020304" pitchFamily="18" charset="0"/>
              <a:cs typeface="Times New Roman" panose="02020603050405020304" pitchFamily="18" charset="0"/>
            </a:rPr>
            <a:t>Nature is a treasure house of wisdom, resources and spiritual energy vital for the survival of human beings and sustenance of the universe</a:t>
          </a:r>
        </a:p>
      </dgm:t>
    </dgm:pt>
    <dgm:pt modelId="{7D90F06E-E6E2-4CBD-AC3A-8607CA448E3D}" type="parTrans" cxnId="{F8726C30-7165-4514-A297-BCB01B82176F}">
      <dgm:prSet/>
      <dgm:spPr/>
      <dgm:t>
        <a:bodyPr/>
        <a:lstStyle/>
        <a:p>
          <a:endParaRPr lang="en-IN"/>
        </a:p>
      </dgm:t>
    </dgm:pt>
    <dgm:pt modelId="{7A44CE6E-EAF3-4176-AEF7-9D3E0007CCC3}" type="sibTrans" cxnId="{F8726C30-7165-4514-A297-BCB01B82176F}">
      <dgm:prSet/>
      <dgm:spPr/>
      <dgm:t>
        <a:bodyPr/>
        <a:lstStyle/>
        <a:p>
          <a:endParaRPr lang="en-IN"/>
        </a:p>
      </dgm:t>
    </dgm:pt>
    <dgm:pt modelId="{A88D6F93-BFE6-424D-8D99-D7D5E8647530}">
      <dgm:prSet phldrT="[Text]" custT="1"/>
      <dgm:spPr>
        <a:ln>
          <a:solidFill>
            <a:srgbClr val="800000"/>
          </a:solidFill>
        </a:ln>
      </dgm:spPr>
      <dgm:t>
        <a:bodyPr/>
        <a:lstStyle/>
        <a:p>
          <a:r>
            <a:rPr lang="en-IN" sz="1800" b="1" dirty="0">
              <a:solidFill>
                <a:srgbClr val="800000"/>
              </a:solidFill>
              <a:latin typeface="Times New Roman" panose="02020603050405020304" pitchFamily="18" charset="0"/>
              <a:cs typeface="Times New Roman" panose="02020603050405020304" pitchFamily="18" charset="0"/>
            </a:rPr>
            <a:t>When people connect to nature, they actually are reconnecting to themselves</a:t>
          </a:r>
        </a:p>
      </dgm:t>
    </dgm:pt>
    <dgm:pt modelId="{B4CC7BB9-CF46-44EF-A8B6-6BF9FC84CADE}" type="parTrans" cxnId="{B128B06F-A955-455F-BD07-AC13C67A4C26}">
      <dgm:prSet/>
      <dgm:spPr/>
      <dgm:t>
        <a:bodyPr/>
        <a:lstStyle/>
        <a:p>
          <a:endParaRPr lang="en-IN"/>
        </a:p>
      </dgm:t>
    </dgm:pt>
    <dgm:pt modelId="{C6B6811F-6F8B-4106-B0F0-F29C8987C3C9}" type="sibTrans" cxnId="{B128B06F-A955-455F-BD07-AC13C67A4C26}">
      <dgm:prSet/>
      <dgm:spPr/>
      <dgm:t>
        <a:bodyPr/>
        <a:lstStyle/>
        <a:p>
          <a:endParaRPr lang="en-IN"/>
        </a:p>
      </dgm:t>
    </dgm:pt>
    <dgm:pt modelId="{884D98DC-AD5C-49BD-8353-EB48B2409715}">
      <dgm:prSet phldrT="[Text]" custT="1"/>
      <dgm:spPr>
        <a:ln>
          <a:solidFill>
            <a:srgbClr val="800000"/>
          </a:solidFill>
        </a:ln>
      </dgm:spPr>
      <dgm:t>
        <a:bodyPr/>
        <a:lstStyle/>
        <a:p>
          <a:r>
            <a:rPr lang="en-IN" sz="1800" b="1" dirty="0">
              <a:solidFill>
                <a:srgbClr val="800000"/>
              </a:solidFill>
              <a:latin typeface="Times New Roman" panose="02020603050405020304" pitchFamily="18" charset="0"/>
              <a:cs typeface="Times New Roman" panose="02020603050405020304" pitchFamily="18" charset="0"/>
            </a:rPr>
            <a:t>Nature mediates between the divine and the humanity</a:t>
          </a:r>
        </a:p>
      </dgm:t>
    </dgm:pt>
    <dgm:pt modelId="{1775EEF5-CE1D-463A-8333-A76D9E47C8AD}" type="parTrans" cxnId="{F9697267-67C9-4CDC-84C2-E46EF24F35EB}">
      <dgm:prSet/>
      <dgm:spPr/>
      <dgm:t>
        <a:bodyPr/>
        <a:lstStyle/>
        <a:p>
          <a:endParaRPr lang="en-IN"/>
        </a:p>
      </dgm:t>
    </dgm:pt>
    <dgm:pt modelId="{1299B077-D1C2-4585-9B44-BBB37E89D8D7}" type="sibTrans" cxnId="{F9697267-67C9-4CDC-84C2-E46EF24F35EB}">
      <dgm:prSet/>
      <dgm:spPr/>
      <dgm:t>
        <a:bodyPr/>
        <a:lstStyle/>
        <a:p>
          <a:endParaRPr lang="en-IN"/>
        </a:p>
      </dgm:t>
    </dgm:pt>
    <dgm:pt modelId="{C9F765CC-4121-4D86-8A6E-F9718DA0B636}">
      <dgm:prSet phldrT="[Text]" custT="1"/>
      <dgm:spPr>
        <a:ln>
          <a:solidFill>
            <a:srgbClr val="800000"/>
          </a:solidFill>
        </a:ln>
      </dgm:spPr>
      <dgm:t>
        <a:bodyPr/>
        <a:lstStyle/>
        <a:p>
          <a:r>
            <a:rPr lang="en-IN" sz="1800" b="1" dirty="0">
              <a:solidFill>
                <a:srgbClr val="800000"/>
              </a:solidFill>
              <a:latin typeface="Times New Roman" panose="02020603050405020304" pitchFamily="18" charset="0"/>
              <a:cs typeface="Times New Roman" panose="02020603050405020304" pitchFamily="18" charset="0"/>
            </a:rPr>
            <a:t>Nature has multidimensional perspectives and possesses the power to heal </a:t>
          </a:r>
        </a:p>
      </dgm:t>
    </dgm:pt>
    <dgm:pt modelId="{ECE7694D-62C8-47B3-86CA-67B2303B99A4}" type="parTrans" cxnId="{ECFF2B9C-2BA5-4ED3-8E75-90A10223C27D}">
      <dgm:prSet/>
      <dgm:spPr/>
      <dgm:t>
        <a:bodyPr/>
        <a:lstStyle/>
        <a:p>
          <a:endParaRPr lang="en-IN"/>
        </a:p>
      </dgm:t>
    </dgm:pt>
    <dgm:pt modelId="{8555F878-A15D-462F-9D6D-02B730BB00B4}" type="sibTrans" cxnId="{ECFF2B9C-2BA5-4ED3-8E75-90A10223C27D}">
      <dgm:prSet/>
      <dgm:spPr/>
      <dgm:t>
        <a:bodyPr/>
        <a:lstStyle/>
        <a:p>
          <a:endParaRPr lang="en-IN"/>
        </a:p>
      </dgm:t>
    </dgm:pt>
    <dgm:pt modelId="{C0D30FE6-F9E2-4283-BAB2-A0EE1390A08C}" type="pres">
      <dgm:prSet presAssocID="{0A2C1CD6-826A-442C-84BF-302A3B72DA8C}" presName="matrix" presStyleCnt="0">
        <dgm:presLayoutVars>
          <dgm:chMax val="1"/>
          <dgm:dir/>
          <dgm:resizeHandles val="exact"/>
        </dgm:presLayoutVars>
      </dgm:prSet>
      <dgm:spPr/>
    </dgm:pt>
    <dgm:pt modelId="{602524B6-8246-4386-85DF-576A8A70F0B6}" type="pres">
      <dgm:prSet presAssocID="{0A2C1CD6-826A-442C-84BF-302A3B72DA8C}" presName="diamond" presStyleLbl="bgShp" presStyleIdx="0" presStyleCnt="1"/>
      <dgm:spPr>
        <a:ln>
          <a:solidFill>
            <a:srgbClr val="800000"/>
          </a:solidFill>
        </a:ln>
      </dgm:spPr>
    </dgm:pt>
    <dgm:pt modelId="{7DE0BA61-786A-47C2-8DBC-87DF40A1919D}" type="pres">
      <dgm:prSet presAssocID="{0A2C1CD6-826A-442C-84BF-302A3B72DA8C}" presName="quad1" presStyleLbl="node1" presStyleIdx="0" presStyleCnt="4">
        <dgm:presLayoutVars>
          <dgm:chMax val="0"/>
          <dgm:chPref val="0"/>
          <dgm:bulletEnabled val="1"/>
        </dgm:presLayoutVars>
      </dgm:prSet>
      <dgm:spPr/>
    </dgm:pt>
    <dgm:pt modelId="{0D8665A9-447C-44E2-A54F-540DF0D1E923}" type="pres">
      <dgm:prSet presAssocID="{0A2C1CD6-826A-442C-84BF-302A3B72DA8C}" presName="quad2" presStyleLbl="node1" presStyleIdx="1" presStyleCnt="4">
        <dgm:presLayoutVars>
          <dgm:chMax val="0"/>
          <dgm:chPref val="0"/>
          <dgm:bulletEnabled val="1"/>
        </dgm:presLayoutVars>
      </dgm:prSet>
      <dgm:spPr/>
    </dgm:pt>
    <dgm:pt modelId="{AEBDCFA2-3D52-4878-841D-E35FA2EF2171}" type="pres">
      <dgm:prSet presAssocID="{0A2C1CD6-826A-442C-84BF-302A3B72DA8C}" presName="quad3" presStyleLbl="node1" presStyleIdx="2" presStyleCnt="4">
        <dgm:presLayoutVars>
          <dgm:chMax val="0"/>
          <dgm:chPref val="0"/>
          <dgm:bulletEnabled val="1"/>
        </dgm:presLayoutVars>
      </dgm:prSet>
      <dgm:spPr/>
    </dgm:pt>
    <dgm:pt modelId="{17E4E56C-FD9B-49DF-B7D1-62820FC94FD5}" type="pres">
      <dgm:prSet presAssocID="{0A2C1CD6-826A-442C-84BF-302A3B72DA8C}" presName="quad4" presStyleLbl="node1" presStyleIdx="3" presStyleCnt="4">
        <dgm:presLayoutVars>
          <dgm:chMax val="0"/>
          <dgm:chPref val="0"/>
          <dgm:bulletEnabled val="1"/>
        </dgm:presLayoutVars>
      </dgm:prSet>
      <dgm:spPr/>
    </dgm:pt>
  </dgm:ptLst>
  <dgm:cxnLst>
    <dgm:cxn modelId="{F8726C30-7165-4514-A297-BCB01B82176F}" srcId="{0A2C1CD6-826A-442C-84BF-302A3B72DA8C}" destId="{3B7F74D3-4216-44D1-AA31-5C09B4351E9F}" srcOrd="0" destOrd="0" parTransId="{7D90F06E-E6E2-4CBD-AC3A-8607CA448E3D}" sibTransId="{7A44CE6E-EAF3-4176-AEF7-9D3E0007CCC3}"/>
    <dgm:cxn modelId="{F9697267-67C9-4CDC-84C2-E46EF24F35EB}" srcId="{0A2C1CD6-826A-442C-84BF-302A3B72DA8C}" destId="{884D98DC-AD5C-49BD-8353-EB48B2409715}" srcOrd="2" destOrd="0" parTransId="{1775EEF5-CE1D-463A-8333-A76D9E47C8AD}" sibTransId="{1299B077-D1C2-4585-9B44-BBB37E89D8D7}"/>
    <dgm:cxn modelId="{91D1756C-9C26-4230-8126-4C30C02D3F5E}" type="presOf" srcId="{C9F765CC-4121-4D86-8A6E-F9718DA0B636}" destId="{17E4E56C-FD9B-49DF-B7D1-62820FC94FD5}" srcOrd="0" destOrd="0" presId="urn:microsoft.com/office/officeart/2005/8/layout/matrix3"/>
    <dgm:cxn modelId="{B128B06F-A955-455F-BD07-AC13C67A4C26}" srcId="{0A2C1CD6-826A-442C-84BF-302A3B72DA8C}" destId="{A88D6F93-BFE6-424D-8D99-D7D5E8647530}" srcOrd="1" destOrd="0" parTransId="{B4CC7BB9-CF46-44EF-A8B6-6BF9FC84CADE}" sibTransId="{C6B6811F-6F8B-4106-B0F0-F29C8987C3C9}"/>
    <dgm:cxn modelId="{5C142F89-B35F-43ED-A8CD-478A56582E36}" type="presOf" srcId="{3B7F74D3-4216-44D1-AA31-5C09B4351E9F}" destId="{7DE0BA61-786A-47C2-8DBC-87DF40A1919D}" srcOrd="0" destOrd="0" presId="urn:microsoft.com/office/officeart/2005/8/layout/matrix3"/>
    <dgm:cxn modelId="{3D38718B-A09A-46CE-8618-134B4E85C261}" type="presOf" srcId="{0A2C1CD6-826A-442C-84BF-302A3B72DA8C}" destId="{C0D30FE6-F9E2-4283-BAB2-A0EE1390A08C}" srcOrd="0" destOrd="0" presId="urn:microsoft.com/office/officeart/2005/8/layout/matrix3"/>
    <dgm:cxn modelId="{B88F7D8D-D134-46A5-B383-C99C1EA161F3}" type="presOf" srcId="{884D98DC-AD5C-49BD-8353-EB48B2409715}" destId="{AEBDCFA2-3D52-4878-841D-E35FA2EF2171}" srcOrd="0" destOrd="0" presId="urn:microsoft.com/office/officeart/2005/8/layout/matrix3"/>
    <dgm:cxn modelId="{ECFF2B9C-2BA5-4ED3-8E75-90A10223C27D}" srcId="{0A2C1CD6-826A-442C-84BF-302A3B72DA8C}" destId="{C9F765CC-4121-4D86-8A6E-F9718DA0B636}" srcOrd="3" destOrd="0" parTransId="{ECE7694D-62C8-47B3-86CA-67B2303B99A4}" sibTransId="{8555F878-A15D-462F-9D6D-02B730BB00B4}"/>
    <dgm:cxn modelId="{167809CC-BAA5-4E52-A9BD-CFD4B7E02D2A}" type="presOf" srcId="{A88D6F93-BFE6-424D-8D99-D7D5E8647530}" destId="{0D8665A9-447C-44E2-A54F-540DF0D1E923}" srcOrd="0" destOrd="0" presId="urn:microsoft.com/office/officeart/2005/8/layout/matrix3"/>
    <dgm:cxn modelId="{F148AB2F-470D-42C2-9ECE-4C24B34708EF}" type="presParOf" srcId="{C0D30FE6-F9E2-4283-BAB2-A0EE1390A08C}" destId="{602524B6-8246-4386-85DF-576A8A70F0B6}" srcOrd="0" destOrd="0" presId="urn:microsoft.com/office/officeart/2005/8/layout/matrix3"/>
    <dgm:cxn modelId="{BEE2852E-5505-436C-81D3-098AD3B512A7}" type="presParOf" srcId="{C0D30FE6-F9E2-4283-BAB2-A0EE1390A08C}" destId="{7DE0BA61-786A-47C2-8DBC-87DF40A1919D}" srcOrd="1" destOrd="0" presId="urn:microsoft.com/office/officeart/2005/8/layout/matrix3"/>
    <dgm:cxn modelId="{DD5E61CC-C7E5-41EB-8007-BD1E98B2FEE3}" type="presParOf" srcId="{C0D30FE6-F9E2-4283-BAB2-A0EE1390A08C}" destId="{0D8665A9-447C-44E2-A54F-540DF0D1E923}" srcOrd="2" destOrd="0" presId="urn:microsoft.com/office/officeart/2005/8/layout/matrix3"/>
    <dgm:cxn modelId="{996CF2EB-6775-4F1C-85F5-39834860BEF2}" type="presParOf" srcId="{C0D30FE6-F9E2-4283-BAB2-A0EE1390A08C}" destId="{AEBDCFA2-3D52-4878-841D-E35FA2EF2171}" srcOrd="3" destOrd="0" presId="urn:microsoft.com/office/officeart/2005/8/layout/matrix3"/>
    <dgm:cxn modelId="{9046167E-23BD-4DC4-8EB5-2669F1DE8D7B}" type="presParOf" srcId="{C0D30FE6-F9E2-4283-BAB2-A0EE1390A08C}" destId="{17E4E56C-FD9B-49DF-B7D1-62820FC94FD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5B375-52AA-40E2-A97F-95497BF7BB4F}">
      <dsp:nvSpPr>
        <dsp:cNvPr id="0" name=""/>
        <dsp:cNvSpPr/>
      </dsp:nvSpPr>
      <dsp:spPr>
        <a:xfrm>
          <a:off x="2791970" y="2001706"/>
          <a:ext cx="2446530" cy="2446530"/>
        </a:xfrm>
        <a:prstGeom prst="gear9">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b="1" kern="1200" dirty="0">
              <a:solidFill>
                <a:srgbClr val="800000"/>
              </a:solidFill>
              <a:latin typeface="Times New Roman" panose="02020603050405020304" pitchFamily="18" charset="0"/>
              <a:cs typeface="Times New Roman" panose="02020603050405020304" pitchFamily="18" charset="0"/>
            </a:rPr>
            <a:t>Green Writing- reflections on human interaction and nature</a:t>
          </a:r>
        </a:p>
      </dsp:txBody>
      <dsp:txXfrm>
        <a:off x="3283831" y="2574794"/>
        <a:ext cx="1462808" cy="1257567"/>
      </dsp:txXfrm>
    </dsp:sp>
    <dsp:sp modelId="{420744C9-066D-445B-B3E6-C50331BE83C6}">
      <dsp:nvSpPr>
        <dsp:cNvPr id="0" name=""/>
        <dsp:cNvSpPr/>
      </dsp:nvSpPr>
      <dsp:spPr>
        <a:xfrm>
          <a:off x="1368534" y="1423435"/>
          <a:ext cx="1779294" cy="1779294"/>
        </a:xfrm>
        <a:prstGeom prst="gear6">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b="1" kern="1200" dirty="0" err="1">
              <a:solidFill>
                <a:srgbClr val="800000"/>
              </a:solidFill>
              <a:latin typeface="Times New Roman" panose="02020603050405020304" pitchFamily="18" charset="0"/>
              <a:cs typeface="Times New Roman" panose="02020603050405020304" pitchFamily="18" charset="0"/>
            </a:rPr>
            <a:t>Cheryll</a:t>
          </a:r>
          <a:r>
            <a:rPr lang="en-IN" sz="1600" b="1" kern="1200" dirty="0">
              <a:solidFill>
                <a:srgbClr val="800000"/>
              </a:solidFill>
              <a:latin typeface="Times New Roman" panose="02020603050405020304" pitchFamily="18" charset="0"/>
              <a:cs typeface="Times New Roman" panose="02020603050405020304" pitchFamily="18" charset="0"/>
            </a:rPr>
            <a:t> </a:t>
          </a:r>
          <a:r>
            <a:rPr lang="en-IN" sz="1600" b="1" kern="1200" dirty="0" err="1">
              <a:solidFill>
                <a:srgbClr val="800000"/>
              </a:solidFill>
              <a:latin typeface="Times New Roman" panose="02020603050405020304" pitchFamily="18" charset="0"/>
              <a:cs typeface="Times New Roman" panose="02020603050405020304" pitchFamily="18" charset="0"/>
            </a:rPr>
            <a:t>Goltfelty</a:t>
          </a:r>
          <a:r>
            <a:rPr lang="en-IN" sz="1600" b="1" kern="1200" dirty="0">
              <a:solidFill>
                <a:srgbClr val="800000"/>
              </a:solidFill>
              <a:latin typeface="Times New Roman" panose="02020603050405020304" pitchFamily="18" charset="0"/>
              <a:cs typeface="Times New Roman" panose="02020603050405020304" pitchFamily="18" charset="0"/>
            </a:rPr>
            <a:t>, 1996</a:t>
          </a:r>
        </a:p>
      </dsp:txBody>
      <dsp:txXfrm>
        <a:off x="1816477" y="1874085"/>
        <a:ext cx="883408" cy="877994"/>
      </dsp:txXfrm>
    </dsp:sp>
    <dsp:sp modelId="{6C0FBF3A-6A74-4D3E-BB8A-14286ABE659F}">
      <dsp:nvSpPr>
        <dsp:cNvPr id="0" name=""/>
        <dsp:cNvSpPr/>
      </dsp:nvSpPr>
      <dsp:spPr>
        <a:xfrm rot="20700000">
          <a:off x="2383056" y="198829"/>
          <a:ext cx="1743345" cy="1743345"/>
        </a:xfrm>
        <a:prstGeom prst="gear6">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b="1" kern="1200" dirty="0">
              <a:solidFill>
                <a:srgbClr val="800000"/>
              </a:solidFill>
              <a:latin typeface="Times New Roman" panose="02020603050405020304" pitchFamily="18" charset="0"/>
              <a:cs typeface="Times New Roman" panose="02020603050405020304" pitchFamily="18" charset="0"/>
            </a:rPr>
            <a:t>Eco- Criticism</a:t>
          </a:r>
        </a:p>
      </dsp:txBody>
      <dsp:txXfrm rot="-20700000">
        <a:off x="2765423" y="581195"/>
        <a:ext cx="978612" cy="978612"/>
      </dsp:txXfrm>
    </dsp:sp>
    <dsp:sp modelId="{CC9F55E3-2FD7-45CE-AD50-F0B9D3255A54}">
      <dsp:nvSpPr>
        <dsp:cNvPr id="0" name=""/>
        <dsp:cNvSpPr/>
      </dsp:nvSpPr>
      <dsp:spPr>
        <a:xfrm>
          <a:off x="2606642" y="1630939"/>
          <a:ext cx="3131558" cy="3131558"/>
        </a:xfrm>
        <a:prstGeom prst="circularArrow">
          <a:avLst>
            <a:gd name="adj1" fmla="val 4687"/>
            <a:gd name="adj2" fmla="val 299029"/>
            <a:gd name="adj3" fmla="val 2521941"/>
            <a:gd name="adj4" fmla="val 15848890"/>
            <a:gd name="adj5" fmla="val 5469"/>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50A5E28-1046-478E-BF1E-48447C7EE8C5}">
      <dsp:nvSpPr>
        <dsp:cNvPr id="0" name=""/>
        <dsp:cNvSpPr/>
      </dsp:nvSpPr>
      <dsp:spPr>
        <a:xfrm>
          <a:off x="1053424" y="1028655"/>
          <a:ext cx="2275273" cy="2275273"/>
        </a:xfrm>
        <a:prstGeom prst="leftCircularArrow">
          <a:avLst>
            <a:gd name="adj1" fmla="val 6452"/>
            <a:gd name="adj2" fmla="val 429999"/>
            <a:gd name="adj3" fmla="val 10489124"/>
            <a:gd name="adj4" fmla="val 14837806"/>
            <a:gd name="adj5" fmla="val 7527"/>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F09B2B7-7A1B-428C-993A-BFE2AC6D4516}">
      <dsp:nvSpPr>
        <dsp:cNvPr id="0" name=""/>
        <dsp:cNvSpPr/>
      </dsp:nvSpPr>
      <dsp:spPr>
        <a:xfrm>
          <a:off x="1961867" y="-187044"/>
          <a:ext cx="2453202" cy="2453202"/>
        </a:xfrm>
        <a:prstGeom prst="circularArrow">
          <a:avLst>
            <a:gd name="adj1" fmla="val 5984"/>
            <a:gd name="adj2" fmla="val 394124"/>
            <a:gd name="adj3" fmla="val 13313824"/>
            <a:gd name="adj4" fmla="val 10508221"/>
            <a:gd name="adj5" fmla="val 6981"/>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7058D-E967-45FC-B24A-E95913932ACC}">
      <dsp:nvSpPr>
        <dsp:cNvPr id="0" name=""/>
        <dsp:cNvSpPr/>
      </dsp:nvSpPr>
      <dsp:spPr>
        <a:xfrm>
          <a:off x="0" y="0"/>
          <a:ext cx="8128000" cy="1377108"/>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N" sz="2000" b="1" kern="1200" dirty="0">
              <a:solidFill>
                <a:srgbClr val="800000"/>
              </a:solidFill>
              <a:latin typeface="Times New Roman" panose="02020603050405020304" pitchFamily="18" charset="0"/>
              <a:cs typeface="Times New Roman" panose="02020603050405020304" pitchFamily="18" charset="0"/>
            </a:rPr>
            <a:t>Modern man has detached from nature and continues to see them as a separate entity from the natural world.</a:t>
          </a:r>
          <a:endParaRPr lang="en-US" sz="2000" b="1" kern="1200" dirty="0"/>
        </a:p>
      </dsp:txBody>
      <dsp:txXfrm>
        <a:off x="1763310" y="0"/>
        <a:ext cx="6364689" cy="1377108"/>
      </dsp:txXfrm>
    </dsp:sp>
    <dsp:sp modelId="{D1F7E778-70B0-44B9-9589-BE4601E0898C}">
      <dsp:nvSpPr>
        <dsp:cNvPr id="0" name=""/>
        <dsp:cNvSpPr/>
      </dsp:nvSpPr>
      <dsp:spPr>
        <a:xfrm>
          <a:off x="137710" y="137710"/>
          <a:ext cx="1625600" cy="1101686"/>
        </a:xfrm>
        <a:prstGeom prst="roundRect">
          <a:avLst>
            <a:gd name="adj" fmla="val 10000"/>
          </a:avLst>
        </a:prstGeom>
        <a:blipFill rotWithShape="0">
          <a:blip xmlns:r="http://schemas.openxmlformats.org/officeDocument/2006/relationships" r:embed="rId2"/>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65805E2-C87B-4E6A-B089-897E72509AD2}">
      <dsp:nvSpPr>
        <dsp:cNvPr id="0" name=""/>
        <dsp:cNvSpPr/>
      </dsp:nvSpPr>
      <dsp:spPr>
        <a:xfrm>
          <a:off x="0" y="1514819"/>
          <a:ext cx="8128000" cy="1377108"/>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N" sz="2000" b="1" kern="1200" dirty="0">
              <a:solidFill>
                <a:srgbClr val="800000"/>
              </a:solidFill>
              <a:latin typeface="Times New Roman" panose="02020603050405020304" pitchFamily="18" charset="0"/>
              <a:cs typeface="Times New Roman" panose="02020603050405020304" pitchFamily="18" charset="0"/>
            </a:rPr>
            <a:t>Capitalization and modernization has exploited nature to attain the perfect luxurious lives for humans at the cost ecological degeneration.</a:t>
          </a:r>
          <a:endParaRPr lang="en-US" sz="2000" b="1" kern="1200" dirty="0"/>
        </a:p>
      </dsp:txBody>
      <dsp:txXfrm>
        <a:off x="1763310" y="1514819"/>
        <a:ext cx="6364689" cy="1377108"/>
      </dsp:txXfrm>
    </dsp:sp>
    <dsp:sp modelId="{CEDAEA56-C5F5-4D80-A770-04EBAD12896F}">
      <dsp:nvSpPr>
        <dsp:cNvPr id="0" name=""/>
        <dsp:cNvSpPr/>
      </dsp:nvSpPr>
      <dsp:spPr>
        <a:xfrm>
          <a:off x="137710" y="1652530"/>
          <a:ext cx="1625600" cy="1101686"/>
        </a:xfrm>
        <a:prstGeom prst="roundRect">
          <a:avLst>
            <a:gd name="adj" fmla="val 10000"/>
          </a:avLst>
        </a:prstGeom>
        <a:blipFill rotWithShape="0">
          <a:blip xmlns:r="http://schemas.openxmlformats.org/officeDocument/2006/relationships" r:embed="rId3"/>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6360F07-6554-4D7C-8DDB-F2485F25621D}">
      <dsp:nvSpPr>
        <dsp:cNvPr id="0" name=""/>
        <dsp:cNvSpPr/>
      </dsp:nvSpPr>
      <dsp:spPr>
        <a:xfrm>
          <a:off x="0" y="3029638"/>
          <a:ext cx="8128000" cy="1377108"/>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N" sz="2000" b="1" kern="1200" dirty="0">
              <a:solidFill>
                <a:srgbClr val="800000"/>
              </a:solidFill>
              <a:latin typeface="Times New Roman" panose="02020603050405020304" pitchFamily="18" charset="0"/>
              <a:cs typeface="Times New Roman" panose="02020603050405020304" pitchFamily="18" charset="0"/>
            </a:rPr>
            <a:t>Anthropocentrism is at the heart of modernity</a:t>
          </a:r>
          <a:r>
            <a:rPr lang="en-IN" sz="2000" b="1" kern="1200" dirty="0"/>
            <a:t>.</a:t>
          </a:r>
          <a:endParaRPr lang="en-US" sz="2000" b="1" kern="1200" dirty="0"/>
        </a:p>
      </dsp:txBody>
      <dsp:txXfrm>
        <a:off x="1763310" y="3029638"/>
        <a:ext cx="6364689" cy="1377108"/>
      </dsp:txXfrm>
    </dsp:sp>
    <dsp:sp modelId="{6FA2F629-8DC0-4ABD-B3B2-C2BE09DD333A}">
      <dsp:nvSpPr>
        <dsp:cNvPr id="0" name=""/>
        <dsp:cNvSpPr/>
      </dsp:nvSpPr>
      <dsp:spPr>
        <a:xfrm>
          <a:off x="137710" y="3167349"/>
          <a:ext cx="1625600" cy="1101686"/>
        </a:xfrm>
        <a:prstGeom prst="roundRect">
          <a:avLst>
            <a:gd name="adj" fmla="val 10000"/>
          </a:avLst>
        </a:prstGeom>
        <a:blipFill rotWithShape="0">
          <a:blip xmlns:r="http://schemas.openxmlformats.org/officeDocument/2006/relationships" r:embed="rId4"/>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7058D-E967-45FC-B24A-E95913932ACC}">
      <dsp:nvSpPr>
        <dsp:cNvPr id="0" name=""/>
        <dsp:cNvSpPr/>
      </dsp:nvSpPr>
      <dsp:spPr>
        <a:xfrm>
          <a:off x="0" y="0"/>
          <a:ext cx="8128000" cy="1377108"/>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800000"/>
              </a:solidFill>
              <a:latin typeface="Times New Roman" pitchFamily="18" charset="0"/>
              <a:cs typeface="Times New Roman" pitchFamily="18" charset="0"/>
            </a:rPr>
            <a:t>Nature Therapy is highly significant and is emerging all over the world, helping people cope with trauma and accept life.</a:t>
          </a:r>
        </a:p>
      </dsp:txBody>
      <dsp:txXfrm>
        <a:off x="1763310" y="0"/>
        <a:ext cx="6364689" cy="1377108"/>
      </dsp:txXfrm>
    </dsp:sp>
    <dsp:sp modelId="{D1F7E778-70B0-44B9-9589-BE4601E0898C}">
      <dsp:nvSpPr>
        <dsp:cNvPr id="0" name=""/>
        <dsp:cNvSpPr/>
      </dsp:nvSpPr>
      <dsp:spPr>
        <a:xfrm>
          <a:off x="137710" y="137710"/>
          <a:ext cx="1625600" cy="1101686"/>
        </a:xfrm>
        <a:prstGeom prst="roundRect">
          <a:avLst>
            <a:gd name="adj" fmla="val 10000"/>
          </a:avLst>
        </a:prstGeom>
        <a:blipFill rotWithShape="0">
          <a:blip xmlns:r="http://schemas.openxmlformats.org/officeDocument/2006/relationships" r:embed="rId2"/>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65805E2-C87B-4E6A-B089-897E72509AD2}">
      <dsp:nvSpPr>
        <dsp:cNvPr id="0" name=""/>
        <dsp:cNvSpPr/>
      </dsp:nvSpPr>
      <dsp:spPr>
        <a:xfrm>
          <a:off x="0" y="1514819"/>
          <a:ext cx="8128000" cy="1377108"/>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800000"/>
              </a:solidFill>
              <a:latin typeface="Times New Roman" pitchFamily="18" charset="0"/>
              <a:cs typeface="Times New Roman" pitchFamily="18" charset="0"/>
            </a:rPr>
            <a:t>Nature a sense of identification and experience revival and renewal of  body, mind and spirit. </a:t>
          </a:r>
        </a:p>
      </dsp:txBody>
      <dsp:txXfrm>
        <a:off x="1763310" y="1514819"/>
        <a:ext cx="6364689" cy="1377108"/>
      </dsp:txXfrm>
    </dsp:sp>
    <dsp:sp modelId="{CEDAEA56-C5F5-4D80-A770-04EBAD12896F}">
      <dsp:nvSpPr>
        <dsp:cNvPr id="0" name=""/>
        <dsp:cNvSpPr/>
      </dsp:nvSpPr>
      <dsp:spPr>
        <a:xfrm>
          <a:off x="137710" y="1652530"/>
          <a:ext cx="1625600" cy="1101686"/>
        </a:xfrm>
        <a:prstGeom prst="roundRect">
          <a:avLst>
            <a:gd name="adj" fmla="val 10000"/>
          </a:avLst>
        </a:prstGeom>
        <a:blipFill rotWithShape="0">
          <a:blip xmlns:r="http://schemas.openxmlformats.org/officeDocument/2006/relationships" r:embed="rId3"/>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6360F07-6554-4D7C-8DDB-F2485F25621D}">
      <dsp:nvSpPr>
        <dsp:cNvPr id="0" name=""/>
        <dsp:cNvSpPr/>
      </dsp:nvSpPr>
      <dsp:spPr>
        <a:xfrm>
          <a:off x="0" y="3029638"/>
          <a:ext cx="8128000" cy="1377108"/>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800000"/>
              </a:solidFill>
              <a:latin typeface="Times New Roman" pitchFamily="18" charset="0"/>
              <a:cs typeface="Times New Roman" pitchFamily="18" charset="0"/>
            </a:rPr>
            <a:t>The study reinforces the importance of nature in human lives. </a:t>
          </a:r>
        </a:p>
      </dsp:txBody>
      <dsp:txXfrm>
        <a:off x="1763310" y="3029638"/>
        <a:ext cx="6364689" cy="1377108"/>
      </dsp:txXfrm>
    </dsp:sp>
    <dsp:sp modelId="{6FA2F629-8DC0-4ABD-B3B2-C2BE09DD333A}">
      <dsp:nvSpPr>
        <dsp:cNvPr id="0" name=""/>
        <dsp:cNvSpPr/>
      </dsp:nvSpPr>
      <dsp:spPr>
        <a:xfrm>
          <a:off x="137710" y="3167349"/>
          <a:ext cx="1625600" cy="1101686"/>
        </a:xfrm>
        <a:prstGeom prst="roundRect">
          <a:avLst>
            <a:gd name="adj" fmla="val 10000"/>
          </a:avLst>
        </a:prstGeom>
        <a:blipFill rotWithShape="0">
          <a:blip xmlns:r="http://schemas.openxmlformats.org/officeDocument/2006/relationships" r:embed="rId4"/>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524B6-8246-4386-85DF-576A8A70F0B6}">
      <dsp:nvSpPr>
        <dsp:cNvPr id="0" name=""/>
        <dsp:cNvSpPr/>
      </dsp:nvSpPr>
      <dsp:spPr>
        <a:xfrm>
          <a:off x="1354666" y="0"/>
          <a:ext cx="5418667" cy="5418667"/>
        </a:xfrm>
        <a:prstGeom prst="diamond">
          <a:avLst/>
        </a:prstGeom>
        <a:solidFill>
          <a:schemeClr val="accent3">
            <a:tint val="40000"/>
            <a:hueOff val="0"/>
            <a:satOff val="0"/>
            <a:lumOff val="0"/>
            <a:alphaOff val="0"/>
          </a:schemeClr>
        </a:solidFill>
        <a:ln>
          <a:solidFill>
            <a:srgbClr val="800000"/>
          </a:solidFill>
        </a:ln>
        <a:effectLst/>
      </dsp:spPr>
      <dsp:style>
        <a:lnRef idx="0">
          <a:scrgbClr r="0" g="0" b="0"/>
        </a:lnRef>
        <a:fillRef idx="1">
          <a:scrgbClr r="0" g="0" b="0"/>
        </a:fillRef>
        <a:effectRef idx="1">
          <a:scrgbClr r="0" g="0" b="0"/>
        </a:effectRef>
        <a:fontRef idx="minor"/>
      </dsp:style>
    </dsp:sp>
    <dsp:sp modelId="{7DE0BA61-786A-47C2-8DBC-87DF40A1919D}">
      <dsp:nvSpPr>
        <dsp:cNvPr id="0" name=""/>
        <dsp:cNvSpPr/>
      </dsp:nvSpPr>
      <dsp:spPr>
        <a:xfrm>
          <a:off x="1869439" y="514773"/>
          <a:ext cx="2113280" cy="211328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solidFill>
            <a:srgbClr val="80000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N" sz="1600" b="1" kern="1200" dirty="0">
              <a:solidFill>
                <a:srgbClr val="800000"/>
              </a:solidFill>
              <a:latin typeface="Times New Roman" panose="02020603050405020304" pitchFamily="18" charset="0"/>
              <a:cs typeface="Times New Roman" panose="02020603050405020304" pitchFamily="18" charset="0"/>
            </a:rPr>
            <a:t>Nature is a treasure house of wisdom, resources and spiritual energy vital for the survival of human beings and sustenance of the universe</a:t>
          </a:r>
        </a:p>
      </dsp:txBody>
      <dsp:txXfrm>
        <a:off x="1869439" y="514773"/>
        <a:ext cx="2113280" cy="2113280"/>
      </dsp:txXfrm>
    </dsp:sp>
    <dsp:sp modelId="{0D8665A9-447C-44E2-A54F-540DF0D1E923}">
      <dsp:nvSpPr>
        <dsp:cNvPr id="0" name=""/>
        <dsp:cNvSpPr/>
      </dsp:nvSpPr>
      <dsp:spPr>
        <a:xfrm>
          <a:off x="4145280" y="514773"/>
          <a:ext cx="2113280" cy="211328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solidFill>
            <a:srgbClr val="80000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b="1" kern="1200" dirty="0">
              <a:solidFill>
                <a:srgbClr val="800000"/>
              </a:solidFill>
              <a:latin typeface="Times New Roman" panose="02020603050405020304" pitchFamily="18" charset="0"/>
              <a:cs typeface="Times New Roman" panose="02020603050405020304" pitchFamily="18" charset="0"/>
            </a:rPr>
            <a:t>When people connect to nature, they actually are reconnecting to themselves</a:t>
          </a:r>
        </a:p>
      </dsp:txBody>
      <dsp:txXfrm>
        <a:off x="4145280" y="514773"/>
        <a:ext cx="2113280" cy="2113280"/>
      </dsp:txXfrm>
    </dsp:sp>
    <dsp:sp modelId="{AEBDCFA2-3D52-4878-841D-E35FA2EF2171}">
      <dsp:nvSpPr>
        <dsp:cNvPr id="0" name=""/>
        <dsp:cNvSpPr/>
      </dsp:nvSpPr>
      <dsp:spPr>
        <a:xfrm>
          <a:off x="1869439" y="2790613"/>
          <a:ext cx="2113280" cy="211328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solidFill>
            <a:srgbClr val="80000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b="1" kern="1200" dirty="0">
              <a:solidFill>
                <a:srgbClr val="800000"/>
              </a:solidFill>
              <a:latin typeface="Times New Roman" panose="02020603050405020304" pitchFamily="18" charset="0"/>
              <a:cs typeface="Times New Roman" panose="02020603050405020304" pitchFamily="18" charset="0"/>
            </a:rPr>
            <a:t>Nature mediates between the divine and the humanity</a:t>
          </a:r>
        </a:p>
      </dsp:txBody>
      <dsp:txXfrm>
        <a:off x="1869439" y="2790613"/>
        <a:ext cx="2113280" cy="2113280"/>
      </dsp:txXfrm>
    </dsp:sp>
    <dsp:sp modelId="{17E4E56C-FD9B-49DF-B7D1-62820FC94FD5}">
      <dsp:nvSpPr>
        <dsp:cNvPr id="0" name=""/>
        <dsp:cNvSpPr/>
      </dsp:nvSpPr>
      <dsp:spPr>
        <a:xfrm>
          <a:off x="4145280" y="2790613"/>
          <a:ext cx="2113280" cy="211328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solidFill>
            <a:srgbClr val="80000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b="1" kern="1200" dirty="0">
              <a:solidFill>
                <a:srgbClr val="800000"/>
              </a:solidFill>
              <a:latin typeface="Times New Roman" panose="02020603050405020304" pitchFamily="18" charset="0"/>
              <a:cs typeface="Times New Roman" panose="02020603050405020304" pitchFamily="18" charset="0"/>
            </a:rPr>
            <a:t>Nature has multidimensional perspectives and possesses the power to heal </a:t>
          </a:r>
        </a:p>
      </dsp:txBody>
      <dsp:txXfrm>
        <a:off x="4145280" y="2790613"/>
        <a:ext cx="2113280" cy="2113280"/>
      </dsp:txXfrm>
    </dsp:sp>
  </dsp:spTree>
</dsp:drawing>
</file>

<file path=ppt/diagrams/layout1.xml><?xml version="1.0" encoding="utf-8"?>
<dgm:layoutDef xmlns:dgm="http://schemas.openxmlformats.org/drawingml/2006/diagram" xmlns:a="http://schemas.openxmlformats.org/drawingml/2006/main" uniqueId="urn:microsoft.com/office/officeart/2005/8/layout/gear1#1">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83EE-5C32-9632-B2E3-1413DE5BD8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48976789-D682-39D0-40A4-8BA70C736C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3299D50-BF50-6E64-3604-9906247725DA}"/>
              </a:ext>
            </a:extLst>
          </p:cNvPr>
          <p:cNvSpPr>
            <a:spLocks noGrp="1"/>
          </p:cNvSpPr>
          <p:nvPr>
            <p:ph type="dt" sz="half" idx="10"/>
          </p:nvPr>
        </p:nvSpPr>
        <p:spPr/>
        <p:txBody>
          <a:bodyPr/>
          <a:lstStyle/>
          <a:p>
            <a:fld id="{E89F1479-CCA1-4E48-B5DF-CF1D6613E6AB}" type="datetimeFigureOut">
              <a:rPr lang="en-IN" smtClean="0"/>
              <a:pPr/>
              <a:t>09-05-2022</a:t>
            </a:fld>
            <a:endParaRPr lang="en-IN"/>
          </a:p>
        </p:txBody>
      </p:sp>
      <p:sp>
        <p:nvSpPr>
          <p:cNvPr id="5" name="Footer Placeholder 4">
            <a:extLst>
              <a:ext uri="{FF2B5EF4-FFF2-40B4-BE49-F238E27FC236}">
                <a16:creationId xmlns:a16="http://schemas.microsoft.com/office/drawing/2014/main" id="{8E9E5ECC-1890-FF8A-5986-CC2EF8B3B71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956B769-0326-4383-7020-A986C08982F7}"/>
              </a:ext>
            </a:extLst>
          </p:cNvPr>
          <p:cNvSpPr>
            <a:spLocks noGrp="1"/>
          </p:cNvSpPr>
          <p:nvPr>
            <p:ph type="sldNum" sz="quarter" idx="12"/>
          </p:nvPr>
        </p:nvSpPr>
        <p:spPr/>
        <p:txBody>
          <a:bodyPr/>
          <a:lstStyle/>
          <a:p>
            <a:fld id="{1BFC5AC0-B760-44E5-8409-28007E7ED3E7}" type="slidenum">
              <a:rPr lang="en-IN" smtClean="0"/>
              <a:pPr/>
              <a:t>‹#›</a:t>
            </a:fld>
            <a:endParaRPr lang="en-IN"/>
          </a:p>
        </p:txBody>
      </p:sp>
    </p:spTree>
    <p:extLst>
      <p:ext uri="{BB962C8B-B14F-4D97-AF65-F5344CB8AC3E}">
        <p14:creationId xmlns:p14="http://schemas.microsoft.com/office/powerpoint/2010/main" val="167818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7CE9E-ABEB-3C71-6120-24FB7CB3F03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B8A4F19-E315-C04E-60C5-2CF83EC60D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76F92AE-C877-AF6D-E7BD-0D8CBD25CBD8}"/>
              </a:ext>
            </a:extLst>
          </p:cNvPr>
          <p:cNvSpPr>
            <a:spLocks noGrp="1"/>
          </p:cNvSpPr>
          <p:nvPr>
            <p:ph type="dt" sz="half" idx="10"/>
          </p:nvPr>
        </p:nvSpPr>
        <p:spPr/>
        <p:txBody>
          <a:bodyPr/>
          <a:lstStyle/>
          <a:p>
            <a:fld id="{E89F1479-CCA1-4E48-B5DF-CF1D6613E6AB}" type="datetimeFigureOut">
              <a:rPr lang="en-IN" smtClean="0"/>
              <a:pPr/>
              <a:t>09-05-2022</a:t>
            </a:fld>
            <a:endParaRPr lang="en-IN"/>
          </a:p>
        </p:txBody>
      </p:sp>
      <p:sp>
        <p:nvSpPr>
          <p:cNvPr id="5" name="Footer Placeholder 4">
            <a:extLst>
              <a:ext uri="{FF2B5EF4-FFF2-40B4-BE49-F238E27FC236}">
                <a16:creationId xmlns:a16="http://schemas.microsoft.com/office/drawing/2014/main" id="{91E0F7E0-E226-DDB1-4FDF-F00B2622E17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D31DFBE-5CCD-C20B-B2D7-D72B6429E1F4}"/>
              </a:ext>
            </a:extLst>
          </p:cNvPr>
          <p:cNvSpPr>
            <a:spLocks noGrp="1"/>
          </p:cNvSpPr>
          <p:nvPr>
            <p:ph type="sldNum" sz="quarter" idx="12"/>
          </p:nvPr>
        </p:nvSpPr>
        <p:spPr/>
        <p:txBody>
          <a:bodyPr/>
          <a:lstStyle/>
          <a:p>
            <a:fld id="{1BFC5AC0-B760-44E5-8409-28007E7ED3E7}" type="slidenum">
              <a:rPr lang="en-IN" smtClean="0"/>
              <a:pPr/>
              <a:t>‹#›</a:t>
            </a:fld>
            <a:endParaRPr lang="en-IN"/>
          </a:p>
        </p:txBody>
      </p:sp>
    </p:spTree>
    <p:extLst>
      <p:ext uri="{BB962C8B-B14F-4D97-AF65-F5344CB8AC3E}">
        <p14:creationId xmlns:p14="http://schemas.microsoft.com/office/powerpoint/2010/main" val="965398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D30EC-4C70-9408-37C0-032899DE04F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9789ACB-87C3-5526-C54F-FEA39AE688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87B655F-28F1-366A-536F-D52B149B956A}"/>
              </a:ext>
            </a:extLst>
          </p:cNvPr>
          <p:cNvSpPr>
            <a:spLocks noGrp="1"/>
          </p:cNvSpPr>
          <p:nvPr>
            <p:ph type="dt" sz="half" idx="10"/>
          </p:nvPr>
        </p:nvSpPr>
        <p:spPr/>
        <p:txBody>
          <a:bodyPr/>
          <a:lstStyle/>
          <a:p>
            <a:fld id="{E89F1479-CCA1-4E48-B5DF-CF1D6613E6AB}" type="datetimeFigureOut">
              <a:rPr lang="en-IN" smtClean="0"/>
              <a:pPr/>
              <a:t>09-05-2022</a:t>
            </a:fld>
            <a:endParaRPr lang="en-IN"/>
          </a:p>
        </p:txBody>
      </p:sp>
      <p:sp>
        <p:nvSpPr>
          <p:cNvPr id="5" name="Footer Placeholder 4">
            <a:extLst>
              <a:ext uri="{FF2B5EF4-FFF2-40B4-BE49-F238E27FC236}">
                <a16:creationId xmlns:a16="http://schemas.microsoft.com/office/drawing/2014/main" id="{7AFF826C-7E66-8AEF-F7D6-FFD1D2852FE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76DA8FE-607B-283B-D1BD-CB3E07EAE25C}"/>
              </a:ext>
            </a:extLst>
          </p:cNvPr>
          <p:cNvSpPr>
            <a:spLocks noGrp="1"/>
          </p:cNvSpPr>
          <p:nvPr>
            <p:ph type="sldNum" sz="quarter" idx="12"/>
          </p:nvPr>
        </p:nvSpPr>
        <p:spPr/>
        <p:txBody>
          <a:bodyPr/>
          <a:lstStyle/>
          <a:p>
            <a:fld id="{1BFC5AC0-B760-44E5-8409-28007E7ED3E7}" type="slidenum">
              <a:rPr lang="en-IN" smtClean="0"/>
              <a:pPr/>
              <a:t>‹#›</a:t>
            </a:fld>
            <a:endParaRPr lang="en-IN"/>
          </a:p>
        </p:txBody>
      </p:sp>
    </p:spTree>
    <p:extLst>
      <p:ext uri="{BB962C8B-B14F-4D97-AF65-F5344CB8AC3E}">
        <p14:creationId xmlns:p14="http://schemas.microsoft.com/office/powerpoint/2010/main" val="2272762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4EFE3-5152-581F-CE98-7B18C4A337A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503B92E-0D85-51F1-CBD2-76996004FD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F70C8AA-56C9-BCD6-B291-6CB2B0D79798}"/>
              </a:ext>
            </a:extLst>
          </p:cNvPr>
          <p:cNvSpPr>
            <a:spLocks noGrp="1"/>
          </p:cNvSpPr>
          <p:nvPr>
            <p:ph type="dt" sz="half" idx="10"/>
          </p:nvPr>
        </p:nvSpPr>
        <p:spPr/>
        <p:txBody>
          <a:bodyPr/>
          <a:lstStyle/>
          <a:p>
            <a:fld id="{E89F1479-CCA1-4E48-B5DF-CF1D6613E6AB}" type="datetimeFigureOut">
              <a:rPr lang="en-IN" smtClean="0"/>
              <a:pPr/>
              <a:t>09-05-2022</a:t>
            </a:fld>
            <a:endParaRPr lang="en-IN"/>
          </a:p>
        </p:txBody>
      </p:sp>
      <p:sp>
        <p:nvSpPr>
          <p:cNvPr id="5" name="Footer Placeholder 4">
            <a:extLst>
              <a:ext uri="{FF2B5EF4-FFF2-40B4-BE49-F238E27FC236}">
                <a16:creationId xmlns:a16="http://schemas.microsoft.com/office/drawing/2014/main" id="{642C8AE5-4629-BDC5-3925-3DB495EBA35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06E533C-8D69-6E17-3ECB-8AB1B38F1640}"/>
              </a:ext>
            </a:extLst>
          </p:cNvPr>
          <p:cNvSpPr>
            <a:spLocks noGrp="1"/>
          </p:cNvSpPr>
          <p:nvPr>
            <p:ph type="sldNum" sz="quarter" idx="12"/>
          </p:nvPr>
        </p:nvSpPr>
        <p:spPr/>
        <p:txBody>
          <a:bodyPr/>
          <a:lstStyle/>
          <a:p>
            <a:fld id="{1BFC5AC0-B760-44E5-8409-28007E7ED3E7}" type="slidenum">
              <a:rPr lang="en-IN" smtClean="0"/>
              <a:pPr/>
              <a:t>‹#›</a:t>
            </a:fld>
            <a:endParaRPr lang="en-IN"/>
          </a:p>
        </p:txBody>
      </p:sp>
    </p:spTree>
    <p:extLst>
      <p:ext uri="{BB962C8B-B14F-4D97-AF65-F5344CB8AC3E}">
        <p14:creationId xmlns:p14="http://schemas.microsoft.com/office/powerpoint/2010/main" val="4091425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2A07D-C062-B715-6C0B-68662BC667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F3376AB-EA8E-5EE0-6EB8-CCF04DD276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C5F731-FF77-C438-4160-0F758973ECCF}"/>
              </a:ext>
            </a:extLst>
          </p:cNvPr>
          <p:cNvSpPr>
            <a:spLocks noGrp="1"/>
          </p:cNvSpPr>
          <p:nvPr>
            <p:ph type="dt" sz="half" idx="10"/>
          </p:nvPr>
        </p:nvSpPr>
        <p:spPr/>
        <p:txBody>
          <a:bodyPr/>
          <a:lstStyle/>
          <a:p>
            <a:fld id="{E89F1479-CCA1-4E48-B5DF-CF1D6613E6AB}" type="datetimeFigureOut">
              <a:rPr lang="en-IN" smtClean="0"/>
              <a:pPr/>
              <a:t>09-05-2022</a:t>
            </a:fld>
            <a:endParaRPr lang="en-IN"/>
          </a:p>
        </p:txBody>
      </p:sp>
      <p:sp>
        <p:nvSpPr>
          <p:cNvPr id="5" name="Footer Placeholder 4">
            <a:extLst>
              <a:ext uri="{FF2B5EF4-FFF2-40B4-BE49-F238E27FC236}">
                <a16:creationId xmlns:a16="http://schemas.microsoft.com/office/drawing/2014/main" id="{7074DC4C-F47D-6714-B1CE-1C518FFEBA0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640EF47-BF28-EC28-F767-94B2F1F39B86}"/>
              </a:ext>
            </a:extLst>
          </p:cNvPr>
          <p:cNvSpPr>
            <a:spLocks noGrp="1"/>
          </p:cNvSpPr>
          <p:nvPr>
            <p:ph type="sldNum" sz="quarter" idx="12"/>
          </p:nvPr>
        </p:nvSpPr>
        <p:spPr/>
        <p:txBody>
          <a:bodyPr/>
          <a:lstStyle/>
          <a:p>
            <a:fld id="{1BFC5AC0-B760-44E5-8409-28007E7ED3E7}" type="slidenum">
              <a:rPr lang="en-IN" smtClean="0"/>
              <a:pPr/>
              <a:t>‹#›</a:t>
            </a:fld>
            <a:endParaRPr lang="en-IN"/>
          </a:p>
        </p:txBody>
      </p:sp>
    </p:spTree>
    <p:extLst>
      <p:ext uri="{BB962C8B-B14F-4D97-AF65-F5344CB8AC3E}">
        <p14:creationId xmlns:p14="http://schemas.microsoft.com/office/powerpoint/2010/main" val="3351153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62-4D3B-D0B3-BCA9-07BF7CFDDE0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0FC8C67-3D77-FAA9-3278-10A799DBA7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517D0B3D-3321-42D0-3121-474382DCA0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812CCF3-AEB4-65C9-0702-08E9F707569E}"/>
              </a:ext>
            </a:extLst>
          </p:cNvPr>
          <p:cNvSpPr>
            <a:spLocks noGrp="1"/>
          </p:cNvSpPr>
          <p:nvPr>
            <p:ph type="dt" sz="half" idx="10"/>
          </p:nvPr>
        </p:nvSpPr>
        <p:spPr/>
        <p:txBody>
          <a:bodyPr/>
          <a:lstStyle/>
          <a:p>
            <a:fld id="{E89F1479-CCA1-4E48-B5DF-CF1D6613E6AB}" type="datetimeFigureOut">
              <a:rPr lang="en-IN" smtClean="0"/>
              <a:pPr/>
              <a:t>09-05-2022</a:t>
            </a:fld>
            <a:endParaRPr lang="en-IN"/>
          </a:p>
        </p:txBody>
      </p:sp>
      <p:sp>
        <p:nvSpPr>
          <p:cNvPr id="6" name="Footer Placeholder 5">
            <a:extLst>
              <a:ext uri="{FF2B5EF4-FFF2-40B4-BE49-F238E27FC236}">
                <a16:creationId xmlns:a16="http://schemas.microsoft.com/office/drawing/2014/main" id="{40092BFA-84FA-CEA1-84DF-5F075EAFEF1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CC7DC15-B18F-7A2E-91B4-ED5DF3EC61CD}"/>
              </a:ext>
            </a:extLst>
          </p:cNvPr>
          <p:cNvSpPr>
            <a:spLocks noGrp="1"/>
          </p:cNvSpPr>
          <p:nvPr>
            <p:ph type="sldNum" sz="quarter" idx="12"/>
          </p:nvPr>
        </p:nvSpPr>
        <p:spPr/>
        <p:txBody>
          <a:bodyPr/>
          <a:lstStyle/>
          <a:p>
            <a:fld id="{1BFC5AC0-B760-44E5-8409-28007E7ED3E7}" type="slidenum">
              <a:rPr lang="en-IN" smtClean="0"/>
              <a:pPr/>
              <a:t>‹#›</a:t>
            </a:fld>
            <a:endParaRPr lang="en-IN"/>
          </a:p>
        </p:txBody>
      </p:sp>
    </p:spTree>
    <p:extLst>
      <p:ext uri="{BB962C8B-B14F-4D97-AF65-F5344CB8AC3E}">
        <p14:creationId xmlns:p14="http://schemas.microsoft.com/office/powerpoint/2010/main" val="4074393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C5359-8C3C-398E-D305-28BE8C9348B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95FABE7-2A03-2615-5A7B-5147115389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36F43-EBC2-E9EA-2E06-356A133E27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B27CE5F7-1A86-2033-72C6-FC181DCB1F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B79425-DA40-F1C0-1001-E5B59A8C67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CF6F7DBF-0737-439F-2EE1-7C5FCAB1366C}"/>
              </a:ext>
            </a:extLst>
          </p:cNvPr>
          <p:cNvSpPr>
            <a:spLocks noGrp="1"/>
          </p:cNvSpPr>
          <p:nvPr>
            <p:ph type="dt" sz="half" idx="10"/>
          </p:nvPr>
        </p:nvSpPr>
        <p:spPr/>
        <p:txBody>
          <a:bodyPr/>
          <a:lstStyle/>
          <a:p>
            <a:fld id="{E89F1479-CCA1-4E48-B5DF-CF1D6613E6AB}" type="datetimeFigureOut">
              <a:rPr lang="en-IN" smtClean="0"/>
              <a:pPr/>
              <a:t>09-05-2022</a:t>
            </a:fld>
            <a:endParaRPr lang="en-IN"/>
          </a:p>
        </p:txBody>
      </p:sp>
      <p:sp>
        <p:nvSpPr>
          <p:cNvPr id="8" name="Footer Placeholder 7">
            <a:extLst>
              <a:ext uri="{FF2B5EF4-FFF2-40B4-BE49-F238E27FC236}">
                <a16:creationId xmlns:a16="http://schemas.microsoft.com/office/drawing/2014/main" id="{D652AA82-3A7C-CF26-6EB7-320D98A3AB8E}"/>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43C8E775-478A-02AB-147E-DD1909D0F2BA}"/>
              </a:ext>
            </a:extLst>
          </p:cNvPr>
          <p:cNvSpPr>
            <a:spLocks noGrp="1"/>
          </p:cNvSpPr>
          <p:nvPr>
            <p:ph type="sldNum" sz="quarter" idx="12"/>
          </p:nvPr>
        </p:nvSpPr>
        <p:spPr/>
        <p:txBody>
          <a:bodyPr/>
          <a:lstStyle/>
          <a:p>
            <a:fld id="{1BFC5AC0-B760-44E5-8409-28007E7ED3E7}" type="slidenum">
              <a:rPr lang="en-IN" smtClean="0"/>
              <a:pPr/>
              <a:t>‹#›</a:t>
            </a:fld>
            <a:endParaRPr lang="en-IN"/>
          </a:p>
        </p:txBody>
      </p:sp>
    </p:spTree>
    <p:extLst>
      <p:ext uri="{BB962C8B-B14F-4D97-AF65-F5344CB8AC3E}">
        <p14:creationId xmlns:p14="http://schemas.microsoft.com/office/powerpoint/2010/main" val="3052874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E59C-6BE4-5463-1207-40ABF95D04C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FF0E0BF-1A7E-3982-07F9-FD037EC62D35}"/>
              </a:ext>
            </a:extLst>
          </p:cNvPr>
          <p:cNvSpPr>
            <a:spLocks noGrp="1"/>
          </p:cNvSpPr>
          <p:nvPr>
            <p:ph type="dt" sz="half" idx="10"/>
          </p:nvPr>
        </p:nvSpPr>
        <p:spPr/>
        <p:txBody>
          <a:bodyPr/>
          <a:lstStyle/>
          <a:p>
            <a:fld id="{E89F1479-CCA1-4E48-B5DF-CF1D6613E6AB}" type="datetimeFigureOut">
              <a:rPr lang="en-IN" smtClean="0"/>
              <a:pPr/>
              <a:t>09-05-2022</a:t>
            </a:fld>
            <a:endParaRPr lang="en-IN"/>
          </a:p>
        </p:txBody>
      </p:sp>
      <p:sp>
        <p:nvSpPr>
          <p:cNvPr id="4" name="Footer Placeholder 3">
            <a:extLst>
              <a:ext uri="{FF2B5EF4-FFF2-40B4-BE49-F238E27FC236}">
                <a16:creationId xmlns:a16="http://schemas.microsoft.com/office/drawing/2014/main" id="{04561BDD-02C7-799D-DAF3-45ADB1033478}"/>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9C37237B-8478-4BE1-4303-A1EDB74152CF}"/>
              </a:ext>
            </a:extLst>
          </p:cNvPr>
          <p:cNvSpPr>
            <a:spLocks noGrp="1"/>
          </p:cNvSpPr>
          <p:nvPr>
            <p:ph type="sldNum" sz="quarter" idx="12"/>
          </p:nvPr>
        </p:nvSpPr>
        <p:spPr/>
        <p:txBody>
          <a:bodyPr/>
          <a:lstStyle/>
          <a:p>
            <a:fld id="{1BFC5AC0-B760-44E5-8409-28007E7ED3E7}" type="slidenum">
              <a:rPr lang="en-IN" smtClean="0"/>
              <a:pPr/>
              <a:t>‹#›</a:t>
            </a:fld>
            <a:endParaRPr lang="en-IN"/>
          </a:p>
        </p:txBody>
      </p:sp>
    </p:spTree>
    <p:extLst>
      <p:ext uri="{BB962C8B-B14F-4D97-AF65-F5344CB8AC3E}">
        <p14:creationId xmlns:p14="http://schemas.microsoft.com/office/powerpoint/2010/main" val="834605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DF9044-E7AD-DB07-9A1F-4A64848D7462}"/>
              </a:ext>
            </a:extLst>
          </p:cNvPr>
          <p:cNvSpPr>
            <a:spLocks noGrp="1"/>
          </p:cNvSpPr>
          <p:nvPr>
            <p:ph type="dt" sz="half" idx="10"/>
          </p:nvPr>
        </p:nvSpPr>
        <p:spPr/>
        <p:txBody>
          <a:bodyPr/>
          <a:lstStyle/>
          <a:p>
            <a:fld id="{E89F1479-CCA1-4E48-B5DF-CF1D6613E6AB}" type="datetimeFigureOut">
              <a:rPr lang="en-IN" smtClean="0"/>
              <a:pPr/>
              <a:t>09-05-2022</a:t>
            </a:fld>
            <a:endParaRPr lang="en-IN"/>
          </a:p>
        </p:txBody>
      </p:sp>
      <p:sp>
        <p:nvSpPr>
          <p:cNvPr id="3" name="Footer Placeholder 2">
            <a:extLst>
              <a:ext uri="{FF2B5EF4-FFF2-40B4-BE49-F238E27FC236}">
                <a16:creationId xmlns:a16="http://schemas.microsoft.com/office/drawing/2014/main" id="{74E012CA-80F9-FACC-E181-C7471176D1A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31C6F166-3690-5208-3F9D-720EBD4A733F}"/>
              </a:ext>
            </a:extLst>
          </p:cNvPr>
          <p:cNvSpPr>
            <a:spLocks noGrp="1"/>
          </p:cNvSpPr>
          <p:nvPr>
            <p:ph type="sldNum" sz="quarter" idx="12"/>
          </p:nvPr>
        </p:nvSpPr>
        <p:spPr/>
        <p:txBody>
          <a:bodyPr/>
          <a:lstStyle/>
          <a:p>
            <a:fld id="{1BFC5AC0-B760-44E5-8409-28007E7ED3E7}" type="slidenum">
              <a:rPr lang="en-IN" smtClean="0"/>
              <a:pPr/>
              <a:t>‹#›</a:t>
            </a:fld>
            <a:endParaRPr lang="en-IN"/>
          </a:p>
        </p:txBody>
      </p:sp>
    </p:spTree>
    <p:extLst>
      <p:ext uri="{BB962C8B-B14F-4D97-AF65-F5344CB8AC3E}">
        <p14:creationId xmlns:p14="http://schemas.microsoft.com/office/powerpoint/2010/main" val="1219691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22406-D406-37CB-331F-901680C5AE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7C4FB120-60B1-63E4-0A4A-86247AFF87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E327D293-809F-4E59-EA6E-62FAB96720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B3BF21-1449-498C-91BB-6EAE14DDD10F}"/>
              </a:ext>
            </a:extLst>
          </p:cNvPr>
          <p:cNvSpPr>
            <a:spLocks noGrp="1"/>
          </p:cNvSpPr>
          <p:nvPr>
            <p:ph type="dt" sz="half" idx="10"/>
          </p:nvPr>
        </p:nvSpPr>
        <p:spPr/>
        <p:txBody>
          <a:bodyPr/>
          <a:lstStyle/>
          <a:p>
            <a:fld id="{E89F1479-CCA1-4E48-B5DF-CF1D6613E6AB}" type="datetimeFigureOut">
              <a:rPr lang="en-IN" smtClean="0"/>
              <a:pPr/>
              <a:t>09-05-2022</a:t>
            </a:fld>
            <a:endParaRPr lang="en-IN"/>
          </a:p>
        </p:txBody>
      </p:sp>
      <p:sp>
        <p:nvSpPr>
          <p:cNvPr id="6" name="Footer Placeholder 5">
            <a:extLst>
              <a:ext uri="{FF2B5EF4-FFF2-40B4-BE49-F238E27FC236}">
                <a16:creationId xmlns:a16="http://schemas.microsoft.com/office/drawing/2014/main" id="{C9E0DF04-F4E4-BC4F-9C2F-918E3B3AD5F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4108E81-9D92-7030-E766-BE848F2671A4}"/>
              </a:ext>
            </a:extLst>
          </p:cNvPr>
          <p:cNvSpPr>
            <a:spLocks noGrp="1"/>
          </p:cNvSpPr>
          <p:nvPr>
            <p:ph type="sldNum" sz="quarter" idx="12"/>
          </p:nvPr>
        </p:nvSpPr>
        <p:spPr/>
        <p:txBody>
          <a:bodyPr/>
          <a:lstStyle/>
          <a:p>
            <a:fld id="{1BFC5AC0-B760-44E5-8409-28007E7ED3E7}" type="slidenum">
              <a:rPr lang="en-IN" smtClean="0"/>
              <a:pPr/>
              <a:t>‹#›</a:t>
            </a:fld>
            <a:endParaRPr lang="en-IN"/>
          </a:p>
        </p:txBody>
      </p:sp>
    </p:spTree>
    <p:extLst>
      <p:ext uri="{BB962C8B-B14F-4D97-AF65-F5344CB8AC3E}">
        <p14:creationId xmlns:p14="http://schemas.microsoft.com/office/powerpoint/2010/main" val="2510975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F6EDA-AA65-A096-4E3D-C8E8B76891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21046F6-F3E1-D9BB-DE38-96FB943324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7D808B34-B9CA-0FE9-FBD7-2FD176F229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770A-C84D-A271-8930-F2092D5F35BE}"/>
              </a:ext>
            </a:extLst>
          </p:cNvPr>
          <p:cNvSpPr>
            <a:spLocks noGrp="1"/>
          </p:cNvSpPr>
          <p:nvPr>
            <p:ph type="dt" sz="half" idx="10"/>
          </p:nvPr>
        </p:nvSpPr>
        <p:spPr/>
        <p:txBody>
          <a:bodyPr/>
          <a:lstStyle/>
          <a:p>
            <a:fld id="{E89F1479-CCA1-4E48-B5DF-CF1D6613E6AB}" type="datetimeFigureOut">
              <a:rPr lang="en-IN" smtClean="0"/>
              <a:pPr/>
              <a:t>09-05-2022</a:t>
            </a:fld>
            <a:endParaRPr lang="en-IN"/>
          </a:p>
        </p:txBody>
      </p:sp>
      <p:sp>
        <p:nvSpPr>
          <p:cNvPr id="6" name="Footer Placeholder 5">
            <a:extLst>
              <a:ext uri="{FF2B5EF4-FFF2-40B4-BE49-F238E27FC236}">
                <a16:creationId xmlns:a16="http://schemas.microsoft.com/office/drawing/2014/main" id="{B9560C6A-F7C0-1993-5811-8E76D4AE127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4CF37A3-6ED4-AF40-29B3-B3231BA691AE}"/>
              </a:ext>
            </a:extLst>
          </p:cNvPr>
          <p:cNvSpPr>
            <a:spLocks noGrp="1"/>
          </p:cNvSpPr>
          <p:nvPr>
            <p:ph type="sldNum" sz="quarter" idx="12"/>
          </p:nvPr>
        </p:nvSpPr>
        <p:spPr/>
        <p:txBody>
          <a:bodyPr/>
          <a:lstStyle/>
          <a:p>
            <a:fld id="{1BFC5AC0-B760-44E5-8409-28007E7ED3E7}" type="slidenum">
              <a:rPr lang="en-IN" smtClean="0"/>
              <a:pPr/>
              <a:t>‹#›</a:t>
            </a:fld>
            <a:endParaRPr lang="en-IN"/>
          </a:p>
        </p:txBody>
      </p:sp>
    </p:spTree>
    <p:extLst>
      <p:ext uri="{BB962C8B-B14F-4D97-AF65-F5344CB8AC3E}">
        <p14:creationId xmlns:p14="http://schemas.microsoft.com/office/powerpoint/2010/main" val="3634621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1693AF-CF72-EC7B-32FB-21C48D219C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4CC0A8F-AECD-5428-931F-2DBE35F2D1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0E43A3D-A1BA-C382-E743-8186B8C3A4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F1479-CCA1-4E48-B5DF-CF1D6613E6AB}" type="datetimeFigureOut">
              <a:rPr lang="en-IN" smtClean="0"/>
              <a:pPr/>
              <a:t>09-05-2022</a:t>
            </a:fld>
            <a:endParaRPr lang="en-IN"/>
          </a:p>
        </p:txBody>
      </p:sp>
      <p:sp>
        <p:nvSpPr>
          <p:cNvPr id="5" name="Footer Placeholder 4">
            <a:extLst>
              <a:ext uri="{FF2B5EF4-FFF2-40B4-BE49-F238E27FC236}">
                <a16:creationId xmlns:a16="http://schemas.microsoft.com/office/drawing/2014/main" id="{5229613C-3149-03AB-B34E-3B460E0C52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D5FCF927-9721-C875-2A77-EBF7ACF1AD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FC5AC0-B760-44E5-8409-28007E7ED3E7}" type="slidenum">
              <a:rPr lang="en-IN" smtClean="0"/>
              <a:pPr/>
              <a:t>‹#›</a:t>
            </a:fld>
            <a:endParaRPr lang="en-IN"/>
          </a:p>
        </p:txBody>
      </p:sp>
    </p:spTree>
    <p:extLst>
      <p:ext uri="{BB962C8B-B14F-4D97-AF65-F5344CB8AC3E}">
        <p14:creationId xmlns:p14="http://schemas.microsoft.com/office/powerpoint/2010/main" val="4232715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7.xml" /></Relationships>
</file>

<file path=ppt/slides/_rels/slide10.xml.rels><?xml version="1.0" encoding="UTF-8" standalone="yes"?>
<Relationships xmlns="http://schemas.openxmlformats.org/package/2006/relationships"><Relationship Id="rId2" Type="http://schemas.openxmlformats.org/officeDocument/2006/relationships/image" Target="../media/image13.jpeg"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2" Type="http://schemas.openxmlformats.org/officeDocument/2006/relationships/image" Target="../media/image15.jpeg"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2" Type="http://schemas.openxmlformats.org/officeDocument/2006/relationships/image" Target="../media/image16.jpeg"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8" Type="http://schemas.openxmlformats.org/officeDocument/2006/relationships/image" Target="../media/image19.jpeg" /><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image" Target="../media/image18.jpeg" /><Relationship Id="rId1" Type="http://schemas.openxmlformats.org/officeDocument/2006/relationships/slideLayout" Target="../slideLayouts/slideLayout7.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16.xml.rels><?xml version="1.0" encoding="UTF-8" standalone="yes"?>
<Relationships xmlns="http://schemas.openxmlformats.org/package/2006/relationships"><Relationship Id="rId2" Type="http://schemas.openxmlformats.org/officeDocument/2006/relationships/image" Target="../media/image20.jpeg"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3" Type="http://schemas.openxmlformats.org/officeDocument/2006/relationships/image" Target="../media/image21.jpeg" /><Relationship Id="rId2" Type="http://schemas.openxmlformats.org/officeDocument/2006/relationships/image" Target="../media/image5.jpeg"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image" Target="../media/image2.jpeg" /><Relationship Id="rId1" Type="http://schemas.openxmlformats.org/officeDocument/2006/relationships/slideLayout" Target="../slideLayouts/slideLayout7.xml" /><Relationship Id="rId4" Type="http://schemas.openxmlformats.org/officeDocument/2006/relationships/image" Target="../media/image4.png" /></Relationships>
</file>

<file path=ppt/slides/_rels/slide20.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5.jpeg"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7.xml" /></Relationships>
</file>

<file path=ppt/slides/_rels/slide24.xml.rels><?xml version="1.0" encoding="UTF-8" standalone="yes"?>
<Relationships xmlns="http://schemas.openxmlformats.org/package/2006/relationships"><Relationship Id="rId2" Type="http://schemas.openxmlformats.org/officeDocument/2006/relationships/image" Target="../media/image25.jpeg" /><Relationship Id="rId1" Type="http://schemas.openxmlformats.org/officeDocument/2006/relationships/slideLayout" Target="../slideLayouts/slideLayout7.xml" /></Relationships>
</file>

<file path=ppt/slides/_rels/slide25.xml.rels><?xml version="1.0" encoding="UTF-8" standalone="yes"?>
<Relationships xmlns="http://schemas.openxmlformats.org/package/2006/relationships"><Relationship Id="rId3" Type="http://schemas.openxmlformats.org/officeDocument/2006/relationships/image" Target="../media/image27.jpeg" /><Relationship Id="rId2" Type="http://schemas.openxmlformats.org/officeDocument/2006/relationships/image" Target="../media/image26.jpeg" /><Relationship Id="rId1" Type="http://schemas.openxmlformats.org/officeDocument/2006/relationships/slideLayout" Target="../slideLayouts/slideLayout7.xml" /><Relationship Id="rId5" Type="http://schemas.openxmlformats.org/officeDocument/2006/relationships/image" Target="../media/image29.jpeg" /><Relationship Id="rId4" Type="http://schemas.openxmlformats.org/officeDocument/2006/relationships/image" Target="../media/image28.jpeg" /></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 /><Relationship Id="rId7" Type="http://schemas.microsoft.com/office/2007/relationships/diagramDrawing" Target="../diagrams/drawing2.xml" /><Relationship Id="rId2" Type="http://schemas.openxmlformats.org/officeDocument/2006/relationships/image" Target="../media/image30.jpeg" /><Relationship Id="rId1" Type="http://schemas.openxmlformats.org/officeDocument/2006/relationships/slideLayout" Target="../slideLayouts/slideLayout7.xml" /><Relationship Id="rId6" Type="http://schemas.openxmlformats.org/officeDocument/2006/relationships/diagramColors" Target="../diagrams/colors2.xml" /><Relationship Id="rId5" Type="http://schemas.openxmlformats.org/officeDocument/2006/relationships/diagramQuickStyle" Target="../diagrams/quickStyle2.xml" /><Relationship Id="rId4" Type="http://schemas.openxmlformats.org/officeDocument/2006/relationships/diagramLayout" Target="../diagrams/layout2.xml" /></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 /><Relationship Id="rId7" Type="http://schemas.microsoft.com/office/2007/relationships/diagramDrawing" Target="../diagrams/drawing3.xml" /><Relationship Id="rId2" Type="http://schemas.openxmlformats.org/officeDocument/2006/relationships/image" Target="../media/image30.jpeg" /><Relationship Id="rId1" Type="http://schemas.openxmlformats.org/officeDocument/2006/relationships/slideLayout" Target="../slideLayouts/slideLayout7.xml" /><Relationship Id="rId6" Type="http://schemas.openxmlformats.org/officeDocument/2006/relationships/diagramColors" Target="../diagrams/colors3.xml" /><Relationship Id="rId5" Type="http://schemas.openxmlformats.org/officeDocument/2006/relationships/diagramQuickStyle" Target="../diagrams/quickStyle3.xml" /><Relationship Id="rId4" Type="http://schemas.openxmlformats.org/officeDocument/2006/relationships/diagramLayout" Target="../diagrams/layout3.xml" /></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 /><Relationship Id="rId7" Type="http://schemas.microsoft.com/office/2007/relationships/diagramDrawing" Target="../diagrams/drawing4.xml" /><Relationship Id="rId2" Type="http://schemas.openxmlformats.org/officeDocument/2006/relationships/image" Target="../media/image38.jpeg" /><Relationship Id="rId1" Type="http://schemas.openxmlformats.org/officeDocument/2006/relationships/slideLayout" Target="../slideLayouts/slideLayout7.xml" /><Relationship Id="rId6" Type="http://schemas.openxmlformats.org/officeDocument/2006/relationships/diagramColors" Target="../diagrams/colors4.xml" /><Relationship Id="rId5" Type="http://schemas.openxmlformats.org/officeDocument/2006/relationships/diagramQuickStyle" Target="../diagrams/quickStyle4.xml" /><Relationship Id="rId4" Type="http://schemas.openxmlformats.org/officeDocument/2006/relationships/diagramLayout" Target="../diagrams/layout4.xml" /></Relationships>
</file>

<file path=ppt/slides/_rels/slide29.xml.rels><?xml version="1.0" encoding="UTF-8" standalone="yes"?>
<Relationships xmlns="http://schemas.openxmlformats.org/package/2006/relationships"><Relationship Id="rId2" Type="http://schemas.openxmlformats.org/officeDocument/2006/relationships/image" Target="../media/image39.jpe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3" Type="http://schemas.openxmlformats.org/officeDocument/2006/relationships/image" Target="../media/image6.jpeg" /><Relationship Id="rId2" Type="http://schemas.openxmlformats.org/officeDocument/2006/relationships/image" Target="../media/image5.jpeg" /><Relationship Id="rId1" Type="http://schemas.openxmlformats.org/officeDocument/2006/relationships/slideLayout" Target="../slideLayouts/slideLayout7.xml" /></Relationships>
</file>

<file path=ppt/slides/_rels/slide30.xml.rels><?xml version="1.0" encoding="UTF-8" standalone="yes"?>
<Relationships xmlns="http://schemas.openxmlformats.org/package/2006/relationships"><Relationship Id="rId2" Type="http://schemas.openxmlformats.org/officeDocument/2006/relationships/image" Target="../media/image40.jpeg" /><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2" Type="http://schemas.openxmlformats.org/officeDocument/2006/relationships/image" Target="../media/image41.jpe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3" Type="http://schemas.openxmlformats.org/officeDocument/2006/relationships/image" Target="../media/image7.jpeg" /><Relationship Id="rId2" Type="http://schemas.openxmlformats.org/officeDocument/2006/relationships/image" Target="../media/image5.jpeg" /><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2" Type="http://schemas.openxmlformats.org/officeDocument/2006/relationships/image" Target="../media/image9.jpe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1.jpe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0264D8-710C-D367-B8C6-6969FD137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393" y="48352"/>
            <a:ext cx="12468785" cy="6858000"/>
          </a:xfrm>
          <a:prstGeom prst="rect">
            <a:avLst/>
          </a:prstGeom>
        </p:spPr>
      </p:pic>
      <p:sp>
        <p:nvSpPr>
          <p:cNvPr id="7" name="TextBox 6">
            <a:extLst>
              <a:ext uri="{FF2B5EF4-FFF2-40B4-BE49-F238E27FC236}">
                <a16:creationId xmlns:a16="http://schemas.microsoft.com/office/drawing/2014/main" id="{86910687-E1D3-CE72-E505-2A1338A16121}"/>
              </a:ext>
            </a:extLst>
          </p:cNvPr>
          <p:cNvSpPr txBox="1"/>
          <p:nvPr/>
        </p:nvSpPr>
        <p:spPr>
          <a:xfrm>
            <a:off x="1183341" y="376535"/>
            <a:ext cx="10121153" cy="1569660"/>
          </a:xfrm>
          <a:prstGeom prst="rect">
            <a:avLst/>
          </a:prstGeom>
          <a:solidFill>
            <a:schemeClr val="bg1">
              <a:lumMod val="85000"/>
            </a:schemeClr>
          </a:solidFill>
          <a:ln>
            <a:solidFill>
              <a:schemeClr val="accent2">
                <a:lumMod val="50000"/>
              </a:schemeClr>
            </a:solidFill>
          </a:ln>
          <a:effectLst>
            <a:glow rad="101600">
              <a:schemeClr val="bg1">
                <a:lumMod val="50000"/>
                <a:alpha val="60000"/>
              </a:schemeClr>
            </a:glow>
          </a:effectLst>
          <a:scene3d>
            <a:camera prst="perspectiveFront"/>
            <a:lightRig rig="threePt" dir="t"/>
          </a:scene3d>
        </p:spPr>
        <p:txBody>
          <a:bodyPr wrap="square">
            <a:spAutoFit/>
          </a:bodyPr>
          <a:lstStyle/>
          <a:p>
            <a:pPr algn="ctr"/>
            <a:r>
              <a:rPr lang="en-US" sz="3200" b="1" dirty="0">
                <a:solidFill>
                  <a:srgbClr val="800000"/>
                </a:solidFill>
                <a:latin typeface="Times New Roman" pitchFamily="18" charset="0"/>
                <a:cs typeface="Times New Roman" pitchFamily="18" charset="0"/>
              </a:rPr>
              <a:t>A STUDY ON THE THERAPEUTIC POTENTIAL OF NATURE WITH REFERENCE TO PSALMS AND GITANJALI </a:t>
            </a:r>
          </a:p>
        </p:txBody>
      </p:sp>
      <p:sp>
        <p:nvSpPr>
          <p:cNvPr id="9" name="TextBox 8">
            <a:extLst>
              <a:ext uri="{FF2B5EF4-FFF2-40B4-BE49-F238E27FC236}">
                <a16:creationId xmlns:a16="http://schemas.microsoft.com/office/drawing/2014/main" id="{4FA14121-BA2D-1CDF-BB62-6BF5F39DAEAD}"/>
              </a:ext>
            </a:extLst>
          </p:cNvPr>
          <p:cNvSpPr txBox="1"/>
          <p:nvPr/>
        </p:nvSpPr>
        <p:spPr>
          <a:xfrm>
            <a:off x="399199" y="3002446"/>
            <a:ext cx="3541058" cy="1908215"/>
          </a:xfrm>
          <a:prstGeom prst="rect">
            <a:avLst/>
          </a:prstGeom>
          <a:solidFill>
            <a:schemeClr val="bg1">
              <a:lumMod val="85000"/>
            </a:schemeClr>
          </a:solidFill>
          <a:ln>
            <a:solidFill>
              <a:schemeClr val="accent2">
                <a:lumMod val="50000"/>
              </a:schemeClr>
            </a:solidFill>
          </a:ln>
          <a:effectLst>
            <a:softEdge rad="127000"/>
          </a:effectLst>
        </p:spPr>
        <p:txBody>
          <a:bodyPr wrap="square">
            <a:spAutoFit/>
          </a:bodyPr>
          <a:lstStyle/>
          <a:p>
            <a:r>
              <a:rPr lang="en-IN" sz="2000" b="1" dirty="0">
                <a:solidFill>
                  <a:srgbClr val="800000"/>
                </a:solidFill>
                <a:latin typeface="Times New Roman" panose="02020603050405020304" pitchFamily="18" charset="0"/>
                <a:cs typeface="Times New Roman" panose="02020603050405020304" pitchFamily="18" charset="0"/>
              </a:rPr>
              <a:t>Research Supervisor</a:t>
            </a:r>
          </a:p>
          <a:p>
            <a:endParaRPr lang="en-IN" sz="2000" b="1" dirty="0">
              <a:solidFill>
                <a:srgbClr val="800000"/>
              </a:solidFill>
              <a:latin typeface="Times New Roman" panose="02020603050405020304" pitchFamily="18" charset="0"/>
              <a:cs typeface="Times New Roman" panose="02020603050405020304" pitchFamily="18" charset="0"/>
            </a:endParaRPr>
          </a:p>
          <a:p>
            <a:r>
              <a:rPr lang="en-IN" sz="2400" b="1" dirty="0" err="1">
                <a:solidFill>
                  <a:srgbClr val="800000"/>
                </a:solidFill>
                <a:latin typeface="Times New Roman" panose="02020603050405020304" pitchFamily="18" charset="0"/>
                <a:cs typeface="Times New Roman" panose="02020603050405020304" pitchFamily="18" charset="0"/>
              </a:rPr>
              <a:t>Dr.</a:t>
            </a:r>
            <a:r>
              <a:rPr lang="en-IN" sz="2400" b="1" dirty="0">
                <a:solidFill>
                  <a:srgbClr val="800000"/>
                </a:solidFill>
                <a:latin typeface="Times New Roman" panose="02020603050405020304" pitchFamily="18" charset="0"/>
                <a:cs typeface="Times New Roman" panose="02020603050405020304" pitchFamily="18" charset="0"/>
              </a:rPr>
              <a:t> M. </a:t>
            </a:r>
            <a:r>
              <a:rPr lang="en-IN" sz="2400" b="1" dirty="0" err="1">
                <a:solidFill>
                  <a:srgbClr val="800000"/>
                </a:solidFill>
                <a:latin typeface="Times New Roman" panose="02020603050405020304" pitchFamily="18" charset="0"/>
                <a:cs typeface="Times New Roman" panose="02020603050405020304" pitchFamily="18" charset="0"/>
              </a:rPr>
              <a:t>Ashitha</a:t>
            </a:r>
            <a:r>
              <a:rPr lang="en-IN" sz="2400" b="1" dirty="0">
                <a:solidFill>
                  <a:srgbClr val="800000"/>
                </a:solidFill>
                <a:latin typeface="Times New Roman" panose="02020603050405020304" pitchFamily="18" charset="0"/>
                <a:cs typeface="Times New Roman" panose="02020603050405020304" pitchFamily="18" charset="0"/>
              </a:rPr>
              <a:t> Varghese,</a:t>
            </a:r>
          </a:p>
          <a:p>
            <a:r>
              <a:rPr lang="en-IN" b="1" dirty="0">
                <a:solidFill>
                  <a:srgbClr val="800000"/>
                </a:solidFill>
                <a:latin typeface="Times New Roman" panose="02020603050405020304" pitchFamily="18" charset="0"/>
                <a:cs typeface="Times New Roman" panose="02020603050405020304" pitchFamily="18" charset="0"/>
              </a:rPr>
              <a:t>Assistant Professor,</a:t>
            </a:r>
          </a:p>
          <a:p>
            <a:r>
              <a:rPr lang="en-IN" b="1" dirty="0">
                <a:solidFill>
                  <a:srgbClr val="800000"/>
                </a:solidFill>
                <a:latin typeface="Times New Roman" panose="02020603050405020304" pitchFamily="18" charset="0"/>
                <a:cs typeface="Times New Roman" panose="02020603050405020304" pitchFamily="18" charset="0"/>
              </a:rPr>
              <a:t>Department of English,</a:t>
            </a:r>
          </a:p>
          <a:p>
            <a:r>
              <a:rPr lang="en-IN" b="1" dirty="0" err="1">
                <a:solidFill>
                  <a:srgbClr val="800000"/>
                </a:solidFill>
                <a:latin typeface="Times New Roman" panose="02020603050405020304" pitchFamily="18" charset="0"/>
                <a:cs typeface="Times New Roman" panose="02020603050405020304" pitchFamily="18" charset="0"/>
              </a:rPr>
              <a:t>Bharathiar</a:t>
            </a:r>
            <a:r>
              <a:rPr lang="en-IN" b="1" dirty="0">
                <a:solidFill>
                  <a:srgbClr val="800000"/>
                </a:solidFill>
                <a:latin typeface="Times New Roman" panose="02020603050405020304" pitchFamily="18" charset="0"/>
                <a:cs typeface="Times New Roman" panose="02020603050405020304" pitchFamily="18" charset="0"/>
              </a:rPr>
              <a:t> University.</a:t>
            </a:r>
          </a:p>
        </p:txBody>
      </p:sp>
      <p:sp>
        <p:nvSpPr>
          <p:cNvPr id="11" name="TextBox 10">
            <a:extLst>
              <a:ext uri="{FF2B5EF4-FFF2-40B4-BE49-F238E27FC236}">
                <a16:creationId xmlns:a16="http://schemas.microsoft.com/office/drawing/2014/main" id="{244354EB-B9B8-EA03-C9F4-8D9443BE96F1}"/>
              </a:ext>
            </a:extLst>
          </p:cNvPr>
          <p:cNvSpPr txBox="1"/>
          <p:nvPr/>
        </p:nvSpPr>
        <p:spPr>
          <a:xfrm>
            <a:off x="8539292" y="3002446"/>
            <a:ext cx="3429001" cy="1908215"/>
          </a:xfrm>
          <a:prstGeom prst="rect">
            <a:avLst/>
          </a:prstGeom>
          <a:solidFill>
            <a:schemeClr val="bg1">
              <a:lumMod val="85000"/>
            </a:schemeClr>
          </a:solidFill>
          <a:ln>
            <a:solidFill>
              <a:schemeClr val="accent2">
                <a:lumMod val="50000"/>
              </a:schemeClr>
            </a:solidFill>
          </a:ln>
          <a:effectLst>
            <a:softEdge rad="127000"/>
          </a:effectLst>
        </p:spPr>
        <p:txBody>
          <a:bodyPr wrap="square">
            <a:spAutoFit/>
          </a:bodyPr>
          <a:lstStyle/>
          <a:p>
            <a:r>
              <a:rPr lang="en-IN" sz="2000" b="1" dirty="0">
                <a:solidFill>
                  <a:srgbClr val="800000"/>
                </a:solidFill>
                <a:latin typeface="Times New Roman" panose="02020603050405020304" pitchFamily="18" charset="0"/>
                <a:cs typeface="Times New Roman" panose="02020603050405020304" pitchFamily="18" charset="0"/>
              </a:rPr>
              <a:t>Research Scholar </a:t>
            </a:r>
          </a:p>
          <a:p>
            <a:endParaRPr lang="en-IN" sz="2000" b="1" dirty="0">
              <a:solidFill>
                <a:srgbClr val="800000"/>
              </a:solidFill>
              <a:latin typeface="Times New Roman" panose="02020603050405020304" pitchFamily="18" charset="0"/>
              <a:cs typeface="Times New Roman" panose="02020603050405020304" pitchFamily="18" charset="0"/>
            </a:endParaRPr>
          </a:p>
          <a:p>
            <a:r>
              <a:rPr lang="en-IN" sz="2400" b="1" dirty="0">
                <a:solidFill>
                  <a:srgbClr val="800000"/>
                </a:solidFill>
                <a:latin typeface="Times New Roman" panose="02020603050405020304" pitchFamily="18" charset="0"/>
                <a:cs typeface="Times New Roman" panose="02020603050405020304" pitchFamily="18" charset="0"/>
              </a:rPr>
              <a:t>Fr. Roby. K. </a:t>
            </a:r>
            <a:r>
              <a:rPr lang="en-IN" sz="2400" b="1" dirty="0" err="1">
                <a:solidFill>
                  <a:srgbClr val="800000"/>
                </a:solidFill>
                <a:latin typeface="Times New Roman" panose="02020603050405020304" pitchFamily="18" charset="0"/>
                <a:cs typeface="Times New Roman" panose="02020603050405020304" pitchFamily="18" charset="0"/>
              </a:rPr>
              <a:t>Sebastain</a:t>
            </a:r>
            <a:r>
              <a:rPr lang="en-IN" sz="2400" b="1" dirty="0">
                <a:solidFill>
                  <a:srgbClr val="800000"/>
                </a:solidFill>
                <a:latin typeface="Times New Roman" panose="02020603050405020304" pitchFamily="18" charset="0"/>
                <a:cs typeface="Times New Roman" panose="02020603050405020304" pitchFamily="18" charset="0"/>
              </a:rPr>
              <a:t>, </a:t>
            </a:r>
          </a:p>
          <a:p>
            <a:r>
              <a:rPr lang="en-IN" b="1" dirty="0">
                <a:solidFill>
                  <a:srgbClr val="800000"/>
                </a:solidFill>
                <a:latin typeface="Times New Roman" panose="02020603050405020304" pitchFamily="18" charset="0"/>
                <a:cs typeface="Times New Roman" panose="02020603050405020304" pitchFamily="18" charset="0"/>
              </a:rPr>
              <a:t>Ph.D. Research Scholar,</a:t>
            </a:r>
          </a:p>
          <a:p>
            <a:r>
              <a:rPr lang="en-IN" b="1" dirty="0">
                <a:solidFill>
                  <a:srgbClr val="800000"/>
                </a:solidFill>
                <a:latin typeface="Times New Roman" panose="02020603050405020304" pitchFamily="18" charset="0"/>
                <a:cs typeface="Times New Roman" panose="02020603050405020304" pitchFamily="18" charset="0"/>
              </a:rPr>
              <a:t>Department of English, </a:t>
            </a:r>
          </a:p>
          <a:p>
            <a:r>
              <a:rPr lang="en-IN" b="1" dirty="0" err="1">
                <a:solidFill>
                  <a:srgbClr val="800000"/>
                </a:solidFill>
                <a:latin typeface="Times New Roman" panose="02020603050405020304" pitchFamily="18" charset="0"/>
                <a:cs typeface="Times New Roman" panose="02020603050405020304" pitchFamily="18" charset="0"/>
              </a:rPr>
              <a:t>Bharathiar</a:t>
            </a:r>
            <a:r>
              <a:rPr lang="en-IN" b="1" dirty="0">
                <a:solidFill>
                  <a:srgbClr val="800000"/>
                </a:solidFill>
                <a:latin typeface="Times New Roman" panose="02020603050405020304" pitchFamily="18" charset="0"/>
                <a:cs typeface="Times New Roman" panose="02020603050405020304" pitchFamily="18" charset="0"/>
              </a:rPr>
              <a:t> University. </a:t>
            </a:r>
          </a:p>
        </p:txBody>
      </p:sp>
    </p:spTree>
    <p:extLst>
      <p:ext uri="{BB962C8B-B14F-4D97-AF65-F5344CB8AC3E}">
        <p14:creationId xmlns:p14="http://schemas.microsoft.com/office/powerpoint/2010/main" val="302688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8FB42C-1885-1DA5-343A-D27085D57E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365" y="0"/>
            <a:ext cx="12505764" cy="6858000"/>
          </a:xfrm>
          <a:prstGeom prst="rect">
            <a:avLst/>
          </a:prstGeom>
        </p:spPr>
      </p:pic>
      <p:sp>
        <p:nvSpPr>
          <p:cNvPr id="6" name="TextBox 5">
            <a:extLst>
              <a:ext uri="{FF2B5EF4-FFF2-40B4-BE49-F238E27FC236}">
                <a16:creationId xmlns:a16="http://schemas.microsoft.com/office/drawing/2014/main" id="{BB980676-BE40-D67F-F44D-990FC61B9205}"/>
              </a:ext>
            </a:extLst>
          </p:cNvPr>
          <p:cNvSpPr txBox="1"/>
          <p:nvPr/>
        </p:nvSpPr>
        <p:spPr>
          <a:xfrm>
            <a:off x="565639" y="585119"/>
            <a:ext cx="11143129" cy="584775"/>
          </a:xfrm>
          <a:prstGeom prst="rect">
            <a:avLst/>
          </a:prstGeom>
          <a:solidFill>
            <a:srgbClr val="DDDDDD"/>
          </a:solidFill>
          <a:ln>
            <a:solidFill>
              <a:srgbClr val="800000"/>
            </a:solidFill>
          </a:ln>
          <a:effectLst>
            <a:outerShdw blurRad="50800" dist="38100" dir="2700000" algn="tl" rotWithShape="0">
              <a:prstClr val="black">
                <a:alpha val="40000"/>
              </a:prstClr>
            </a:outerShdw>
          </a:effectLst>
        </p:spPr>
        <p:txBody>
          <a:bodyPr wrap="square">
            <a:spAutoFit/>
          </a:bodyPr>
          <a:lstStyle/>
          <a:p>
            <a:pPr algn="ctr"/>
            <a:r>
              <a:rPr lang="en-IN" sz="3200" b="1" dirty="0">
                <a:solidFill>
                  <a:srgbClr val="800000"/>
                </a:solidFill>
                <a:latin typeface="Times New Roman" panose="02020603050405020304" pitchFamily="18" charset="0"/>
                <a:cs typeface="Times New Roman" panose="02020603050405020304" pitchFamily="18" charset="0"/>
              </a:rPr>
              <a:t>SECTION 1 -  REVIEWS ON AUTHORIAL DESCRIPTION </a:t>
            </a:r>
          </a:p>
        </p:txBody>
      </p:sp>
      <p:sp>
        <p:nvSpPr>
          <p:cNvPr id="9" name="TextBox 8">
            <a:extLst>
              <a:ext uri="{FF2B5EF4-FFF2-40B4-BE49-F238E27FC236}">
                <a16:creationId xmlns:a16="http://schemas.microsoft.com/office/drawing/2014/main" id="{C8B427DB-00D5-4AA4-1DC8-3F91A78AA85C}"/>
              </a:ext>
            </a:extLst>
          </p:cNvPr>
          <p:cNvSpPr txBox="1"/>
          <p:nvPr/>
        </p:nvSpPr>
        <p:spPr>
          <a:xfrm>
            <a:off x="709075" y="2339789"/>
            <a:ext cx="11143128" cy="1200329"/>
          </a:xfrm>
          <a:prstGeom prst="rect">
            <a:avLst/>
          </a:prstGeom>
          <a:noFill/>
        </p:spPr>
        <p:txBody>
          <a:bodyPr wrap="square" rtlCol="0">
            <a:spAutoFit/>
          </a:bodyPr>
          <a:lstStyle/>
          <a:p>
            <a:r>
              <a:rPr lang="en-IN" sz="3600" b="1" dirty="0">
                <a:solidFill>
                  <a:srgbClr val="800000"/>
                </a:solidFill>
                <a:latin typeface="Times New Roman" panose="02020603050405020304" pitchFamily="18" charset="0"/>
                <a:cs typeface="Times New Roman" panose="02020603050405020304" pitchFamily="18" charset="0"/>
              </a:rPr>
              <a:t>Tagore’s Thoughts on Environment, written by </a:t>
            </a:r>
            <a:r>
              <a:rPr lang="en-IN" sz="3600" b="1" dirty="0" err="1">
                <a:solidFill>
                  <a:srgbClr val="800000"/>
                </a:solidFill>
                <a:latin typeface="Times New Roman" panose="02020603050405020304" pitchFamily="18" charset="0"/>
                <a:cs typeface="Times New Roman" panose="02020603050405020304" pitchFamily="18" charset="0"/>
              </a:rPr>
              <a:t>Atiur</a:t>
            </a:r>
            <a:r>
              <a:rPr lang="en-IN" sz="3600" b="1" dirty="0">
                <a:solidFill>
                  <a:srgbClr val="800000"/>
                </a:solidFill>
                <a:latin typeface="Times New Roman" panose="02020603050405020304" pitchFamily="18" charset="0"/>
                <a:cs typeface="Times New Roman" panose="02020603050405020304" pitchFamily="18" charset="0"/>
              </a:rPr>
              <a:t> Rahman on 03 June 2011, published in ‘The Daily Star’.</a:t>
            </a:r>
          </a:p>
        </p:txBody>
      </p:sp>
    </p:spTree>
    <p:extLst>
      <p:ext uri="{BB962C8B-B14F-4D97-AF65-F5344CB8AC3E}">
        <p14:creationId xmlns:p14="http://schemas.microsoft.com/office/powerpoint/2010/main" val="1046663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72808-143E-DBDD-6ED6-6E3C1FB701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60" y="0"/>
            <a:ext cx="12378533" cy="7117976"/>
          </a:xfrm>
          <a:prstGeom prst="rect">
            <a:avLst/>
          </a:prstGeom>
        </p:spPr>
      </p:pic>
      <p:sp>
        <p:nvSpPr>
          <p:cNvPr id="5" name="TextBox 4">
            <a:extLst>
              <a:ext uri="{FF2B5EF4-FFF2-40B4-BE49-F238E27FC236}">
                <a16:creationId xmlns:a16="http://schemas.microsoft.com/office/drawing/2014/main" id="{3679EA42-D9D6-9BA4-8CAD-3D3D5B4CDE7D}"/>
              </a:ext>
            </a:extLst>
          </p:cNvPr>
          <p:cNvSpPr txBox="1"/>
          <p:nvPr/>
        </p:nvSpPr>
        <p:spPr>
          <a:xfrm>
            <a:off x="1771388" y="1399436"/>
            <a:ext cx="8677835" cy="1200329"/>
          </a:xfrm>
          <a:prstGeom prst="rect">
            <a:avLst/>
          </a:prstGeom>
          <a:solidFill>
            <a:srgbClr val="DDDDDD"/>
          </a:solidFill>
          <a:ln>
            <a:solidFill>
              <a:srgbClr val="800000"/>
            </a:solidFill>
          </a:ln>
        </p:spPr>
        <p:txBody>
          <a:bodyPr wrap="square" rtlCol="0">
            <a:spAutoFit/>
          </a:bodyPr>
          <a:lstStyle/>
          <a:p>
            <a:pPr algn="ctr"/>
            <a:r>
              <a:rPr lang="en-IN" sz="3600" b="1" dirty="0">
                <a:solidFill>
                  <a:srgbClr val="800000"/>
                </a:solidFill>
                <a:latin typeface="Times New Roman" panose="02020603050405020304" pitchFamily="18" charset="0"/>
                <a:cs typeface="Times New Roman" panose="02020603050405020304" pitchFamily="18" charset="0"/>
              </a:rPr>
              <a:t>SECTION 2 – REVIEWS ON TEXTUAL ANALYSIS OF PSALMS </a:t>
            </a:r>
          </a:p>
        </p:txBody>
      </p:sp>
      <p:sp>
        <p:nvSpPr>
          <p:cNvPr id="6" name="TextBox 5">
            <a:extLst>
              <a:ext uri="{FF2B5EF4-FFF2-40B4-BE49-F238E27FC236}">
                <a16:creationId xmlns:a16="http://schemas.microsoft.com/office/drawing/2014/main" id="{1FD48A0D-1838-B0EE-4474-28E608FA725F}"/>
              </a:ext>
            </a:extLst>
          </p:cNvPr>
          <p:cNvSpPr txBox="1"/>
          <p:nvPr/>
        </p:nvSpPr>
        <p:spPr>
          <a:xfrm>
            <a:off x="1147483" y="3863788"/>
            <a:ext cx="10623176" cy="1754326"/>
          </a:xfrm>
          <a:prstGeom prst="rect">
            <a:avLst/>
          </a:prstGeom>
          <a:noFill/>
        </p:spPr>
        <p:txBody>
          <a:bodyPr wrap="square" rtlCol="0">
            <a:spAutoFit/>
          </a:bodyPr>
          <a:lstStyle/>
          <a:p>
            <a:r>
              <a:rPr lang="en-IN" sz="3600" b="1" dirty="0">
                <a:solidFill>
                  <a:srgbClr val="800000"/>
                </a:solidFill>
                <a:latin typeface="Times New Roman" panose="02020603050405020304" pitchFamily="18" charset="0"/>
                <a:cs typeface="Times New Roman" panose="02020603050405020304" pitchFamily="18" charset="0"/>
              </a:rPr>
              <a:t>The Psalms and Spirituality: A Study on meditative engagement with selected Psalms among Edinburgh Students, 2007 (Ph.D. Thesis)</a:t>
            </a:r>
          </a:p>
        </p:txBody>
      </p:sp>
    </p:spTree>
    <p:extLst>
      <p:ext uri="{BB962C8B-B14F-4D97-AF65-F5344CB8AC3E}">
        <p14:creationId xmlns:p14="http://schemas.microsoft.com/office/powerpoint/2010/main" val="1827555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4E49A7-E321-A463-2714-EEEFEB849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2" y="0"/>
            <a:ext cx="12396463" cy="6858000"/>
          </a:xfrm>
          <a:prstGeom prst="rect">
            <a:avLst/>
          </a:prstGeom>
        </p:spPr>
      </p:pic>
      <p:sp>
        <p:nvSpPr>
          <p:cNvPr id="4" name="TextBox 3">
            <a:extLst>
              <a:ext uri="{FF2B5EF4-FFF2-40B4-BE49-F238E27FC236}">
                <a16:creationId xmlns:a16="http://schemas.microsoft.com/office/drawing/2014/main" id="{87634B80-2ECE-6EAD-F2A2-D9F5694F7A01}"/>
              </a:ext>
            </a:extLst>
          </p:cNvPr>
          <p:cNvSpPr txBox="1"/>
          <p:nvPr/>
        </p:nvSpPr>
        <p:spPr>
          <a:xfrm>
            <a:off x="368414" y="1792305"/>
            <a:ext cx="11268635" cy="2554545"/>
          </a:xfrm>
          <a:prstGeom prst="rect">
            <a:avLst/>
          </a:prstGeom>
          <a:noFill/>
        </p:spPr>
        <p:txBody>
          <a:bodyPr wrap="square">
            <a:spAutoFit/>
          </a:bodyPr>
          <a:lstStyle/>
          <a:p>
            <a:pPr algn="ctr"/>
            <a:endParaRPr lang="en-US" sz="4000" b="1" i="0" dirty="0">
              <a:solidFill>
                <a:srgbClr val="800000"/>
              </a:solidFill>
              <a:effectLst/>
              <a:latin typeface="Times New Roman" panose="02020603050405020304" pitchFamily="18" charset="0"/>
              <a:cs typeface="Times New Roman" panose="02020603050405020304" pitchFamily="18" charset="0"/>
            </a:endParaRPr>
          </a:p>
          <a:p>
            <a:pPr algn="ctr"/>
            <a:r>
              <a:rPr lang="en-US" sz="4000" b="1" i="0" dirty="0">
                <a:solidFill>
                  <a:srgbClr val="800000"/>
                </a:solidFill>
                <a:effectLst/>
                <a:latin typeface="Times New Roman" panose="02020603050405020304" pitchFamily="18" charset="0"/>
                <a:cs typeface="Times New Roman" panose="02020603050405020304" pitchFamily="18" charset="0"/>
              </a:rPr>
              <a:t>'' Divinity as the manifestation of Nature and Man.- The Gitanjali.'' by Rasmi Rana,Np,nd.Web.3 May 2019.</a:t>
            </a:r>
          </a:p>
        </p:txBody>
      </p:sp>
      <p:sp>
        <p:nvSpPr>
          <p:cNvPr id="6" name="TextBox 5">
            <a:extLst>
              <a:ext uri="{FF2B5EF4-FFF2-40B4-BE49-F238E27FC236}">
                <a16:creationId xmlns:a16="http://schemas.microsoft.com/office/drawing/2014/main" id="{6861EE76-2CC6-56DA-B0D6-706314E109C1}"/>
              </a:ext>
            </a:extLst>
          </p:cNvPr>
          <p:cNvSpPr txBox="1"/>
          <p:nvPr/>
        </p:nvSpPr>
        <p:spPr>
          <a:xfrm>
            <a:off x="1739153" y="408784"/>
            <a:ext cx="9018494" cy="646331"/>
          </a:xfrm>
          <a:prstGeom prst="rect">
            <a:avLst/>
          </a:prstGeom>
          <a:solidFill>
            <a:srgbClr val="DDDDDD"/>
          </a:solidFill>
          <a:ln>
            <a:solidFill>
              <a:srgbClr val="800000"/>
            </a:solidFill>
          </a:ln>
          <a:effectLst>
            <a:outerShdw blurRad="50800" dist="38100" dir="2700000" algn="tl" rotWithShape="0">
              <a:prstClr val="black">
                <a:alpha val="40000"/>
              </a:prstClr>
            </a:outerShdw>
          </a:effectLst>
        </p:spPr>
        <p:txBody>
          <a:bodyPr wrap="square" rtlCol="0">
            <a:spAutoFit/>
          </a:bodyPr>
          <a:lstStyle/>
          <a:p>
            <a:r>
              <a:rPr lang="en-IN" sz="3600" b="1" dirty="0">
                <a:solidFill>
                  <a:srgbClr val="800000"/>
                </a:solidFill>
                <a:latin typeface="Times New Roman" panose="02020603050405020304" pitchFamily="18" charset="0"/>
                <a:cs typeface="Times New Roman" panose="02020603050405020304" pitchFamily="18" charset="0"/>
              </a:rPr>
              <a:t>SECTION 3 – REVIEWS ON GITANJALI </a:t>
            </a:r>
          </a:p>
        </p:txBody>
      </p:sp>
    </p:spTree>
    <p:extLst>
      <p:ext uri="{BB962C8B-B14F-4D97-AF65-F5344CB8AC3E}">
        <p14:creationId xmlns:p14="http://schemas.microsoft.com/office/powerpoint/2010/main" val="1578330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95AC48-DD85-1DB9-7B33-7B8F78A9A2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93" y="0"/>
            <a:ext cx="12450251" cy="6858000"/>
          </a:xfrm>
          <a:prstGeom prst="rect">
            <a:avLst/>
          </a:prstGeom>
        </p:spPr>
      </p:pic>
      <p:sp>
        <p:nvSpPr>
          <p:cNvPr id="4" name="TextBox 3">
            <a:extLst>
              <a:ext uri="{FF2B5EF4-FFF2-40B4-BE49-F238E27FC236}">
                <a16:creationId xmlns:a16="http://schemas.microsoft.com/office/drawing/2014/main" id="{CC7ABD8C-B87A-FAFE-7FF6-901EAB0CFE39}"/>
              </a:ext>
            </a:extLst>
          </p:cNvPr>
          <p:cNvSpPr txBox="1"/>
          <p:nvPr/>
        </p:nvSpPr>
        <p:spPr>
          <a:xfrm>
            <a:off x="610461" y="492169"/>
            <a:ext cx="11089341" cy="646331"/>
          </a:xfrm>
          <a:prstGeom prst="rect">
            <a:avLst/>
          </a:prstGeom>
          <a:solidFill>
            <a:srgbClr val="DDDDDD"/>
          </a:solidFill>
          <a:ln>
            <a:solidFill>
              <a:srgbClr val="800000"/>
            </a:solidFill>
          </a:ln>
          <a:effectLst>
            <a:outerShdw blurRad="50800" dist="38100" dir="2700000" algn="tl" rotWithShape="0">
              <a:prstClr val="black">
                <a:alpha val="40000"/>
              </a:prstClr>
            </a:outerShdw>
          </a:effectLst>
        </p:spPr>
        <p:txBody>
          <a:bodyPr wrap="square">
            <a:spAutoFit/>
          </a:bodyPr>
          <a:lstStyle/>
          <a:p>
            <a:pPr algn="ctr"/>
            <a:r>
              <a:rPr lang="en-IN" sz="3600" b="1" dirty="0">
                <a:solidFill>
                  <a:srgbClr val="800000"/>
                </a:solidFill>
                <a:latin typeface="Times New Roman" panose="02020603050405020304" pitchFamily="18" charset="0"/>
                <a:cs typeface="Times New Roman" panose="02020603050405020304" pitchFamily="18" charset="0"/>
              </a:rPr>
              <a:t>SECTION 4 – REVIEWS ON NATURE AS THERAPY </a:t>
            </a:r>
          </a:p>
        </p:txBody>
      </p:sp>
      <p:sp>
        <p:nvSpPr>
          <p:cNvPr id="5" name="TextBox 4">
            <a:extLst>
              <a:ext uri="{FF2B5EF4-FFF2-40B4-BE49-F238E27FC236}">
                <a16:creationId xmlns:a16="http://schemas.microsoft.com/office/drawing/2014/main" id="{78686979-4911-77AF-2146-38BBDBE7F42E}"/>
              </a:ext>
            </a:extLst>
          </p:cNvPr>
          <p:cNvSpPr txBox="1"/>
          <p:nvPr/>
        </p:nvSpPr>
        <p:spPr>
          <a:xfrm>
            <a:off x="1246093" y="2143455"/>
            <a:ext cx="10165977" cy="1665521"/>
          </a:xfrm>
          <a:prstGeom prst="rect">
            <a:avLst/>
          </a:prstGeom>
          <a:noFill/>
        </p:spPr>
        <p:txBody>
          <a:bodyPr wrap="square">
            <a:spAutoFit/>
          </a:bodyPr>
          <a:lstStyle/>
          <a:p>
            <a:pPr algn="just">
              <a:lnSpc>
                <a:spcPct val="150000"/>
              </a:lnSpc>
              <a:spcAft>
                <a:spcPts val="800"/>
              </a:spcAft>
            </a:pPr>
            <a:r>
              <a:rPr lang="en-US" sz="3600" b="1" dirty="0">
                <a:solidFill>
                  <a:srgbClr val="800000"/>
                </a:solidFill>
                <a:effectLst/>
                <a:latin typeface="Times New Roman" panose="02020603050405020304" pitchFamily="18" charset="0"/>
                <a:ea typeface="Calibri" panose="020F0502020204030204" pitchFamily="34" charset="0"/>
                <a:cs typeface="Times New Roman" panose="02020603050405020304" pitchFamily="18" charset="0"/>
              </a:rPr>
              <a:t>''Nature, Mind and Medicine; </a:t>
            </a:r>
            <a:r>
              <a:rPr lang="en-US" sz="3600" b="1" dirty="0">
                <a:solidFill>
                  <a:srgbClr val="800000"/>
                </a:solidFill>
                <a:latin typeface="Times New Roman" panose="02020603050405020304" pitchFamily="18" charset="0"/>
                <a:ea typeface="Calibri" panose="020F0502020204030204" pitchFamily="34" charset="0"/>
                <a:cs typeface="Times New Roman" panose="02020603050405020304" pitchFamily="18" charset="0"/>
              </a:rPr>
              <a:t>‘</a:t>
            </a:r>
            <a:r>
              <a:rPr lang="en-US" sz="3600" b="1" dirty="0">
                <a:solidFill>
                  <a:srgbClr val="800000"/>
                </a:solidFill>
                <a:effectLst/>
                <a:latin typeface="Times New Roman" panose="02020603050405020304" pitchFamily="18" charset="0"/>
                <a:ea typeface="Calibri" panose="020F0502020204030204" pitchFamily="34" charset="0"/>
                <a:cs typeface="Times New Roman" panose="02020603050405020304" pitchFamily="18" charset="0"/>
              </a:rPr>
              <a:t>A model for mind body healing.’ by Jason A Kaufman, 2018 </a:t>
            </a:r>
            <a:endParaRPr lang="en-IN" sz="3600" b="1"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8217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E512B3-43C3-96B8-D48A-9BB07A2A99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776"/>
            <a:ext cx="12378533" cy="6858000"/>
          </a:xfrm>
          <a:prstGeom prst="rect">
            <a:avLst/>
          </a:prstGeom>
        </p:spPr>
      </p:pic>
      <p:sp>
        <p:nvSpPr>
          <p:cNvPr id="4" name="TextBox 3">
            <a:extLst>
              <a:ext uri="{FF2B5EF4-FFF2-40B4-BE49-F238E27FC236}">
                <a16:creationId xmlns:a16="http://schemas.microsoft.com/office/drawing/2014/main" id="{E47C51D7-34C0-A213-5CFD-CF4FEA5DDDA3}"/>
              </a:ext>
            </a:extLst>
          </p:cNvPr>
          <p:cNvSpPr txBox="1"/>
          <p:nvPr/>
        </p:nvSpPr>
        <p:spPr>
          <a:xfrm>
            <a:off x="4491317" y="691582"/>
            <a:ext cx="4034117" cy="646331"/>
          </a:xfrm>
          <a:prstGeom prst="rect">
            <a:avLst/>
          </a:prstGeom>
          <a:solidFill>
            <a:srgbClr val="DDDDDD"/>
          </a:solidFill>
          <a:ln>
            <a:solidFill>
              <a:srgbClr val="800000"/>
            </a:solidFill>
          </a:ln>
          <a:effectLst>
            <a:outerShdw blurRad="50800" dist="38100" dir="2700000" algn="tl" rotWithShape="0">
              <a:prstClr val="black">
                <a:alpha val="40000"/>
              </a:prstClr>
            </a:outerShdw>
          </a:effectLst>
        </p:spPr>
        <p:txBody>
          <a:bodyPr wrap="square">
            <a:spAutoFit/>
          </a:bodyPr>
          <a:lstStyle/>
          <a:p>
            <a:pPr algn="ctr"/>
            <a:r>
              <a:rPr lang="en-IN" sz="3600" b="1" dirty="0">
                <a:solidFill>
                  <a:srgbClr val="800000"/>
                </a:solidFill>
                <a:latin typeface="Times New Roman" panose="02020603050405020304" pitchFamily="18" charset="0"/>
                <a:cs typeface="Times New Roman" panose="02020603050405020304" pitchFamily="18" charset="0"/>
              </a:rPr>
              <a:t>RESEARCH GAP </a:t>
            </a:r>
          </a:p>
        </p:txBody>
      </p:sp>
      <p:sp>
        <p:nvSpPr>
          <p:cNvPr id="6" name="Rectangle: Rounded Corners 5">
            <a:extLst>
              <a:ext uri="{FF2B5EF4-FFF2-40B4-BE49-F238E27FC236}">
                <a16:creationId xmlns:a16="http://schemas.microsoft.com/office/drawing/2014/main" id="{7B366D29-2B82-BEF8-0FB0-00C4962E467E}"/>
              </a:ext>
            </a:extLst>
          </p:cNvPr>
          <p:cNvSpPr/>
          <p:nvPr/>
        </p:nvSpPr>
        <p:spPr>
          <a:xfrm>
            <a:off x="3872752" y="3445776"/>
            <a:ext cx="1900517" cy="537882"/>
          </a:xfrm>
          <a:prstGeom prst="roundRect">
            <a:avLst/>
          </a:prstGeom>
          <a:ln>
            <a:solidFill>
              <a:srgbClr val="8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N" sz="2800" b="1" dirty="0">
                <a:ln w="0"/>
                <a:solidFill>
                  <a:srgbClr val="8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PSALMS</a:t>
            </a:r>
          </a:p>
        </p:txBody>
      </p:sp>
      <p:sp>
        <p:nvSpPr>
          <p:cNvPr id="7" name="Rectangle: Rounded Corners 6">
            <a:extLst>
              <a:ext uri="{FF2B5EF4-FFF2-40B4-BE49-F238E27FC236}">
                <a16:creationId xmlns:a16="http://schemas.microsoft.com/office/drawing/2014/main" id="{66C7AAF2-8B6D-40A5-48D4-A2BAEAAAAA20}"/>
              </a:ext>
            </a:extLst>
          </p:cNvPr>
          <p:cNvSpPr/>
          <p:nvPr/>
        </p:nvSpPr>
        <p:spPr>
          <a:xfrm>
            <a:off x="7243480" y="3386727"/>
            <a:ext cx="2554941" cy="537882"/>
          </a:xfrm>
          <a:prstGeom prst="roundRect">
            <a:avLst/>
          </a:prstGeom>
          <a:ln>
            <a:solidFill>
              <a:srgbClr val="8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N" sz="2800" b="1" dirty="0">
                <a:solidFill>
                  <a:srgbClr val="800000"/>
                </a:solidFill>
                <a:latin typeface="Times New Roman" panose="02020603050405020304" pitchFamily="18" charset="0"/>
                <a:cs typeface="Times New Roman" panose="02020603050405020304" pitchFamily="18" charset="0"/>
              </a:rPr>
              <a:t>GEETANJALI</a:t>
            </a:r>
          </a:p>
        </p:txBody>
      </p:sp>
      <p:sp>
        <p:nvSpPr>
          <p:cNvPr id="8" name="Arrow: Down 7">
            <a:extLst>
              <a:ext uri="{FF2B5EF4-FFF2-40B4-BE49-F238E27FC236}">
                <a16:creationId xmlns:a16="http://schemas.microsoft.com/office/drawing/2014/main" id="{F11AF27D-F970-9C8F-8557-A34F4613BEF4}"/>
              </a:ext>
            </a:extLst>
          </p:cNvPr>
          <p:cNvSpPr/>
          <p:nvPr/>
        </p:nvSpPr>
        <p:spPr>
          <a:xfrm>
            <a:off x="6436656" y="4162640"/>
            <a:ext cx="591671" cy="646331"/>
          </a:xfrm>
          <a:prstGeom prst="downArrow">
            <a:avLst/>
          </a:prstGeom>
          <a:solidFill>
            <a:schemeClr val="bg1">
              <a:lumMod val="95000"/>
            </a:schemeClr>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Rectangle: Rounded Corners 8">
            <a:extLst>
              <a:ext uri="{FF2B5EF4-FFF2-40B4-BE49-F238E27FC236}">
                <a16:creationId xmlns:a16="http://schemas.microsoft.com/office/drawing/2014/main" id="{35AD423A-223E-E632-D92C-F7E595B81641}"/>
              </a:ext>
            </a:extLst>
          </p:cNvPr>
          <p:cNvSpPr/>
          <p:nvPr/>
        </p:nvSpPr>
        <p:spPr>
          <a:xfrm>
            <a:off x="3496234" y="5028945"/>
            <a:ext cx="7064186" cy="646331"/>
          </a:xfrm>
          <a:prstGeom prst="roundRect">
            <a:avLst/>
          </a:prstGeom>
          <a:solidFill>
            <a:schemeClr val="bg1">
              <a:lumMod val="85000"/>
            </a:schemeClr>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600" b="1" dirty="0">
                <a:solidFill>
                  <a:srgbClr val="800000"/>
                </a:solidFill>
                <a:latin typeface="Times New Roman" panose="02020603050405020304" pitchFamily="18" charset="0"/>
                <a:cs typeface="Times New Roman" panose="02020603050405020304" pitchFamily="18" charset="0"/>
              </a:rPr>
              <a:t>Therapeutic Perception of Nature</a:t>
            </a:r>
          </a:p>
        </p:txBody>
      </p:sp>
    </p:spTree>
    <p:extLst>
      <p:ext uri="{BB962C8B-B14F-4D97-AF65-F5344CB8AC3E}">
        <p14:creationId xmlns:p14="http://schemas.microsoft.com/office/powerpoint/2010/main" val="3811409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18652-4D02-CC4E-89F5-2BB959601F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93" y="0"/>
            <a:ext cx="12432321" cy="6858000"/>
          </a:xfrm>
          <a:prstGeom prst="rect">
            <a:avLst/>
          </a:prstGeom>
        </p:spPr>
      </p:pic>
      <p:sp>
        <p:nvSpPr>
          <p:cNvPr id="4" name="TextBox 3">
            <a:extLst>
              <a:ext uri="{FF2B5EF4-FFF2-40B4-BE49-F238E27FC236}">
                <a16:creationId xmlns:a16="http://schemas.microsoft.com/office/drawing/2014/main" id="{A80FC72A-DE02-8803-84AD-ADD40E7C68E9}"/>
              </a:ext>
            </a:extLst>
          </p:cNvPr>
          <p:cNvSpPr txBox="1"/>
          <p:nvPr/>
        </p:nvSpPr>
        <p:spPr>
          <a:xfrm>
            <a:off x="2689413" y="206188"/>
            <a:ext cx="6831105" cy="646331"/>
          </a:xfrm>
          <a:prstGeom prst="rect">
            <a:avLst/>
          </a:prstGeom>
          <a:solidFill>
            <a:schemeClr val="bg1">
              <a:lumMod val="85000"/>
            </a:schemeClr>
          </a:solidFill>
          <a:ln>
            <a:solidFill>
              <a:srgbClr val="800000"/>
            </a:solidFill>
          </a:ln>
        </p:spPr>
        <p:txBody>
          <a:bodyPr wrap="square" rtlCol="0">
            <a:spAutoFit/>
          </a:bodyPr>
          <a:lstStyle/>
          <a:p>
            <a:r>
              <a:rPr lang="en-IN" sz="3600" b="1" dirty="0">
                <a:solidFill>
                  <a:srgbClr val="800000"/>
                </a:solidFill>
                <a:latin typeface="Times New Roman" panose="02020603050405020304" pitchFamily="18" charset="0"/>
                <a:cs typeface="Times New Roman" panose="02020603050405020304" pitchFamily="18" charset="0"/>
              </a:rPr>
              <a:t>THEORITICAL FRAMEWORK</a:t>
            </a:r>
          </a:p>
        </p:txBody>
      </p:sp>
      <p:graphicFrame>
        <p:nvGraphicFramePr>
          <p:cNvPr id="5" name="Diagram 4">
            <a:extLst>
              <a:ext uri="{FF2B5EF4-FFF2-40B4-BE49-F238E27FC236}">
                <a16:creationId xmlns:a16="http://schemas.microsoft.com/office/drawing/2014/main" id="{9A67058D-E6BE-AE3F-1940-21FA9361731E}"/>
              </a:ext>
            </a:extLst>
          </p:cNvPr>
          <p:cNvGraphicFramePr/>
          <p:nvPr>
            <p:extLst>
              <p:ext uri="{D42A27DB-BD31-4B8C-83A1-F6EECF244321}">
                <p14:modId xmlns:p14="http://schemas.microsoft.com/office/powerpoint/2010/main" val="57550940"/>
              </p:ext>
            </p:extLst>
          </p:nvPr>
        </p:nvGraphicFramePr>
        <p:xfrm>
          <a:off x="6163236" y="1478975"/>
          <a:ext cx="6028764" cy="4448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Rounded Corners 5">
            <a:extLst>
              <a:ext uri="{FF2B5EF4-FFF2-40B4-BE49-F238E27FC236}">
                <a16:creationId xmlns:a16="http://schemas.microsoft.com/office/drawing/2014/main" id="{CC764807-BD32-69C3-4530-8D75049E4FD3}"/>
              </a:ext>
            </a:extLst>
          </p:cNvPr>
          <p:cNvSpPr/>
          <p:nvPr/>
        </p:nvSpPr>
        <p:spPr>
          <a:xfrm>
            <a:off x="528918" y="1649506"/>
            <a:ext cx="6400800" cy="4616823"/>
          </a:xfrm>
          <a:prstGeom prst="roundRect">
            <a:avLst/>
          </a:prstGeom>
          <a:solidFill>
            <a:schemeClr val="bg1">
              <a:lumMod val="85000"/>
            </a:schemeClr>
          </a:solidFill>
          <a:ln>
            <a:solidFill>
              <a:srgbClr val="8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en-IN" sz="2000" dirty="0">
                <a:solidFill>
                  <a:srgbClr val="800000"/>
                </a:solidFill>
                <a:latin typeface="Times New Roman" panose="02020603050405020304" pitchFamily="18" charset="0"/>
                <a:cs typeface="Times New Roman" panose="02020603050405020304" pitchFamily="18" charset="0"/>
              </a:rPr>
              <a:t>                   </a:t>
            </a:r>
          </a:p>
        </p:txBody>
      </p:sp>
      <p:pic>
        <p:nvPicPr>
          <p:cNvPr id="8" name="Picture 7">
            <a:extLst>
              <a:ext uri="{FF2B5EF4-FFF2-40B4-BE49-F238E27FC236}">
                <a16:creationId xmlns:a16="http://schemas.microsoft.com/office/drawing/2014/main" id="{AA3FC7B4-04C0-8EDC-D672-05D981B0F9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239" y="1927412"/>
            <a:ext cx="2376768" cy="4061012"/>
          </a:xfrm>
          <a:prstGeom prst="rect">
            <a:avLst/>
          </a:prstGeom>
          <a:ln>
            <a:noFill/>
          </a:ln>
          <a:effectLst>
            <a:softEdge rad="112500"/>
          </a:effectLst>
        </p:spPr>
      </p:pic>
      <p:sp>
        <p:nvSpPr>
          <p:cNvPr id="10" name="TextBox 9">
            <a:extLst>
              <a:ext uri="{FF2B5EF4-FFF2-40B4-BE49-F238E27FC236}">
                <a16:creationId xmlns:a16="http://schemas.microsoft.com/office/drawing/2014/main" id="{5D7116AA-36AF-57A4-0A87-F7E402E9DCF9}"/>
              </a:ext>
            </a:extLst>
          </p:cNvPr>
          <p:cNvSpPr txBox="1"/>
          <p:nvPr/>
        </p:nvSpPr>
        <p:spPr>
          <a:xfrm>
            <a:off x="3229534" y="2141560"/>
            <a:ext cx="3700184" cy="3785652"/>
          </a:xfrm>
          <a:prstGeom prst="rect">
            <a:avLst/>
          </a:prstGeom>
          <a:noFill/>
        </p:spPr>
        <p:txBody>
          <a:bodyPr wrap="square">
            <a:spAutoFit/>
          </a:bodyPr>
          <a:lstStyle/>
          <a:p>
            <a:r>
              <a:rPr lang="en-IN" sz="2000" dirty="0">
                <a:solidFill>
                  <a:srgbClr val="800000"/>
                </a:solidFill>
                <a:latin typeface="Times New Roman" panose="02020603050405020304" pitchFamily="18" charset="0"/>
                <a:cs typeface="Times New Roman" panose="02020603050405020304" pitchFamily="18" charset="0"/>
              </a:rPr>
              <a:t>The present study examines the select reference to the perspectives on Eco-criticism which believes that nature is the force behind evolution of a society. The theory is proposed by </a:t>
            </a:r>
            <a:r>
              <a:rPr lang="en-IN" sz="2000" dirty="0" err="1">
                <a:solidFill>
                  <a:srgbClr val="800000"/>
                </a:solidFill>
                <a:latin typeface="Times New Roman" panose="02020603050405020304" pitchFamily="18" charset="0"/>
                <a:cs typeface="Times New Roman" panose="02020603050405020304" pitchFamily="18" charset="0"/>
              </a:rPr>
              <a:t>Cheryll</a:t>
            </a:r>
            <a:r>
              <a:rPr lang="en-IN" sz="2000" dirty="0">
                <a:solidFill>
                  <a:srgbClr val="800000"/>
                </a:solidFill>
                <a:latin typeface="Times New Roman" panose="02020603050405020304" pitchFamily="18" charset="0"/>
                <a:cs typeface="Times New Roman" panose="02020603050405020304" pitchFamily="18" charset="0"/>
              </a:rPr>
              <a:t> </a:t>
            </a:r>
            <a:r>
              <a:rPr lang="en-IN" sz="2000" dirty="0" err="1">
                <a:solidFill>
                  <a:srgbClr val="800000"/>
                </a:solidFill>
                <a:latin typeface="Times New Roman" panose="02020603050405020304" pitchFamily="18" charset="0"/>
                <a:cs typeface="Times New Roman" panose="02020603050405020304" pitchFamily="18" charset="0"/>
              </a:rPr>
              <a:t>Goltfelty</a:t>
            </a:r>
            <a:r>
              <a:rPr lang="en-IN" sz="2000" dirty="0">
                <a:solidFill>
                  <a:srgbClr val="800000"/>
                </a:solidFill>
                <a:latin typeface="Times New Roman" panose="02020603050405020304" pitchFamily="18" charset="0"/>
                <a:cs typeface="Times New Roman" panose="02020603050405020304" pitchFamily="18" charset="0"/>
              </a:rPr>
              <a:t>, 1996, University of Georgia Press, her essays in the Eco-criticism readers explore on Green Writing and her reflections on human interaction and nature. </a:t>
            </a:r>
            <a:endParaRPr lang="en-IN" sz="2000" dirty="0"/>
          </a:p>
        </p:txBody>
      </p:sp>
    </p:spTree>
    <p:extLst>
      <p:ext uri="{BB962C8B-B14F-4D97-AF65-F5344CB8AC3E}">
        <p14:creationId xmlns:p14="http://schemas.microsoft.com/office/powerpoint/2010/main" val="2716791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F86AE3-8864-C0A7-F6A3-6B2C723844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450252" cy="6929718"/>
          </a:xfrm>
          <a:prstGeom prst="rect">
            <a:avLst/>
          </a:prstGeom>
        </p:spPr>
      </p:pic>
      <p:sp>
        <p:nvSpPr>
          <p:cNvPr id="4" name="TextBox 3">
            <a:extLst>
              <a:ext uri="{FF2B5EF4-FFF2-40B4-BE49-F238E27FC236}">
                <a16:creationId xmlns:a16="http://schemas.microsoft.com/office/drawing/2014/main" id="{8131170A-D4AC-E4E9-9A59-E017624B8A8A}"/>
              </a:ext>
            </a:extLst>
          </p:cNvPr>
          <p:cNvSpPr txBox="1"/>
          <p:nvPr/>
        </p:nvSpPr>
        <p:spPr>
          <a:xfrm>
            <a:off x="2519083" y="163391"/>
            <a:ext cx="6705600" cy="646331"/>
          </a:xfrm>
          <a:prstGeom prst="rect">
            <a:avLst/>
          </a:prstGeom>
          <a:solidFill>
            <a:schemeClr val="bg1">
              <a:lumMod val="85000"/>
            </a:schemeClr>
          </a:solidFill>
          <a:ln>
            <a:solidFill>
              <a:srgbClr val="800000"/>
            </a:solidFill>
          </a:ln>
        </p:spPr>
        <p:txBody>
          <a:bodyPr wrap="square">
            <a:spAutoFit/>
          </a:bodyPr>
          <a:lstStyle/>
          <a:p>
            <a:pPr algn="ctr"/>
            <a:r>
              <a:rPr lang="en-IN" sz="3600" b="1" dirty="0">
                <a:solidFill>
                  <a:srgbClr val="800000"/>
                </a:solidFill>
                <a:latin typeface="Times New Roman" panose="02020603050405020304" pitchFamily="18" charset="0"/>
                <a:cs typeface="Times New Roman" panose="02020603050405020304" pitchFamily="18" charset="0"/>
              </a:rPr>
              <a:t>CONCEPTUAL FRAMEWORK</a:t>
            </a:r>
            <a:r>
              <a:rPr lang="en-IN" sz="2800" b="1" dirty="0">
                <a:solidFill>
                  <a:srgbClr val="800000"/>
                </a:solidFill>
                <a:latin typeface="Times New Roman" panose="02020603050405020304" pitchFamily="18" charset="0"/>
                <a:cs typeface="Times New Roman" panose="02020603050405020304" pitchFamily="18" charset="0"/>
              </a:rPr>
              <a:t> </a:t>
            </a:r>
          </a:p>
        </p:txBody>
      </p:sp>
      <p:sp>
        <p:nvSpPr>
          <p:cNvPr id="5" name="Rectangle: Rounded Corners 4">
            <a:extLst>
              <a:ext uri="{FF2B5EF4-FFF2-40B4-BE49-F238E27FC236}">
                <a16:creationId xmlns:a16="http://schemas.microsoft.com/office/drawing/2014/main" id="{97F90C68-C666-52E3-023A-C337D10A5416}"/>
              </a:ext>
            </a:extLst>
          </p:cNvPr>
          <p:cNvSpPr/>
          <p:nvPr/>
        </p:nvSpPr>
        <p:spPr>
          <a:xfrm>
            <a:off x="2705099" y="1766047"/>
            <a:ext cx="6333564" cy="646331"/>
          </a:xfrm>
          <a:prstGeom prst="roundRect">
            <a:avLst/>
          </a:prstGeom>
          <a:solidFill>
            <a:schemeClr val="accent5">
              <a:lumMod val="60000"/>
              <a:lumOff val="40000"/>
            </a:schemeClr>
          </a:solidFill>
          <a:ln>
            <a:solidFill>
              <a:srgbClr val="8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N" sz="2800" b="1" dirty="0">
                <a:solidFill>
                  <a:srgbClr val="800000"/>
                </a:solidFill>
                <a:latin typeface="Times New Roman" panose="02020603050405020304" pitchFamily="18" charset="0"/>
                <a:cs typeface="Times New Roman" panose="02020603050405020304" pitchFamily="18" charset="0"/>
              </a:rPr>
              <a:t>THERAPEUTIC LANDSCAPES </a:t>
            </a:r>
          </a:p>
        </p:txBody>
      </p:sp>
      <p:sp>
        <p:nvSpPr>
          <p:cNvPr id="6" name="Rectangle: Rounded Corners 5">
            <a:extLst>
              <a:ext uri="{FF2B5EF4-FFF2-40B4-BE49-F238E27FC236}">
                <a16:creationId xmlns:a16="http://schemas.microsoft.com/office/drawing/2014/main" id="{B1C8FBDD-20BA-E2EE-41C6-219302EE3198}"/>
              </a:ext>
            </a:extLst>
          </p:cNvPr>
          <p:cNvSpPr/>
          <p:nvPr/>
        </p:nvSpPr>
        <p:spPr>
          <a:xfrm>
            <a:off x="2747682" y="3288598"/>
            <a:ext cx="6405283" cy="714008"/>
          </a:xfrm>
          <a:prstGeom prst="roundRect">
            <a:avLst/>
          </a:prstGeom>
          <a:solidFill>
            <a:schemeClr val="accent4">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N" sz="2800" b="1" dirty="0">
                <a:solidFill>
                  <a:srgbClr val="800000"/>
                </a:solidFill>
                <a:latin typeface="Times New Roman" panose="02020603050405020304" pitchFamily="18" charset="0"/>
                <a:cs typeface="Times New Roman" panose="02020603050405020304" pitchFamily="18" charset="0"/>
              </a:rPr>
              <a:t>ECOFAITH AND HEALING SPACES </a:t>
            </a:r>
          </a:p>
        </p:txBody>
      </p:sp>
      <p:sp>
        <p:nvSpPr>
          <p:cNvPr id="7" name="Rectangle: Rounded Corners 6">
            <a:extLst>
              <a:ext uri="{FF2B5EF4-FFF2-40B4-BE49-F238E27FC236}">
                <a16:creationId xmlns:a16="http://schemas.microsoft.com/office/drawing/2014/main" id="{D940929C-1F32-E9CF-2038-136C1D1AD5EA}"/>
              </a:ext>
            </a:extLst>
          </p:cNvPr>
          <p:cNvSpPr/>
          <p:nvPr/>
        </p:nvSpPr>
        <p:spPr>
          <a:xfrm>
            <a:off x="2747681" y="4891254"/>
            <a:ext cx="6405283" cy="714008"/>
          </a:xfrm>
          <a:prstGeom prst="roundRect">
            <a:avLst/>
          </a:prstGeom>
          <a:solidFill>
            <a:schemeClr val="accent6">
              <a:lumMod val="60000"/>
              <a:lumOff val="40000"/>
            </a:schemeClr>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dirty="0">
                <a:solidFill>
                  <a:srgbClr val="800000"/>
                </a:solidFill>
                <a:latin typeface="Times New Roman" panose="02020603050405020304" pitchFamily="18" charset="0"/>
                <a:cs typeface="Times New Roman" panose="02020603050405020304" pitchFamily="18" charset="0"/>
              </a:rPr>
              <a:t>NATURE – BASED THERAPY (NBT)</a:t>
            </a:r>
          </a:p>
        </p:txBody>
      </p:sp>
    </p:spTree>
    <p:extLst>
      <p:ext uri="{BB962C8B-B14F-4D97-AF65-F5344CB8AC3E}">
        <p14:creationId xmlns:p14="http://schemas.microsoft.com/office/powerpoint/2010/main" val="675395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3FF792-0E04-D5ED-49BE-B3E9EDF617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82" y="0"/>
            <a:ext cx="12456363" cy="6858000"/>
          </a:xfrm>
          <a:prstGeom prst="rect">
            <a:avLst/>
          </a:prstGeom>
        </p:spPr>
      </p:pic>
      <p:sp>
        <p:nvSpPr>
          <p:cNvPr id="4" name="TextBox 3">
            <a:extLst>
              <a:ext uri="{FF2B5EF4-FFF2-40B4-BE49-F238E27FC236}">
                <a16:creationId xmlns:a16="http://schemas.microsoft.com/office/drawing/2014/main" id="{43F43643-3E2C-0D25-B46F-7598555E5BD7}"/>
              </a:ext>
            </a:extLst>
          </p:cNvPr>
          <p:cNvSpPr txBox="1"/>
          <p:nvPr/>
        </p:nvSpPr>
        <p:spPr>
          <a:xfrm>
            <a:off x="4195482" y="233082"/>
            <a:ext cx="4078941" cy="646331"/>
          </a:xfrm>
          <a:prstGeom prst="rect">
            <a:avLst/>
          </a:prstGeom>
          <a:solidFill>
            <a:schemeClr val="bg1">
              <a:lumMod val="85000"/>
            </a:schemeClr>
          </a:solidFill>
          <a:ln>
            <a:solidFill>
              <a:srgbClr val="800000"/>
            </a:solidFill>
          </a:ln>
          <a:effectLst>
            <a:outerShdw blurRad="50800" dist="38100" dir="2700000" algn="tl" rotWithShape="0">
              <a:prstClr val="black">
                <a:alpha val="40000"/>
              </a:prstClr>
            </a:outerShdw>
          </a:effectLst>
        </p:spPr>
        <p:txBody>
          <a:bodyPr wrap="square" rtlCol="0">
            <a:spAutoFit/>
          </a:bodyPr>
          <a:lstStyle/>
          <a:p>
            <a:r>
              <a:rPr lang="en-IN" sz="3600" b="1" dirty="0">
                <a:solidFill>
                  <a:srgbClr val="800000"/>
                </a:solidFill>
                <a:latin typeface="Times New Roman" panose="02020603050405020304" pitchFamily="18" charset="0"/>
                <a:cs typeface="Times New Roman" panose="02020603050405020304" pitchFamily="18" charset="0"/>
              </a:rPr>
              <a:t>METHODOLOGY</a:t>
            </a:r>
          </a:p>
        </p:txBody>
      </p:sp>
      <p:pic>
        <p:nvPicPr>
          <p:cNvPr id="5" name="Picture 4">
            <a:extLst>
              <a:ext uri="{FF2B5EF4-FFF2-40B4-BE49-F238E27FC236}">
                <a16:creationId xmlns:a16="http://schemas.microsoft.com/office/drawing/2014/main" id="{CA43B874-08C2-7611-373D-03FFC29300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862" y="1112495"/>
            <a:ext cx="11118273" cy="5470480"/>
          </a:xfrm>
          <a:prstGeom prst="rect">
            <a:avLst/>
          </a:prstGeom>
          <a:ln>
            <a:noFill/>
          </a:ln>
          <a:effectLst>
            <a:softEdge rad="112500"/>
          </a:effectLst>
        </p:spPr>
      </p:pic>
    </p:spTree>
    <p:extLst>
      <p:ext uri="{BB962C8B-B14F-4D97-AF65-F5344CB8AC3E}">
        <p14:creationId xmlns:p14="http://schemas.microsoft.com/office/powerpoint/2010/main" val="2505390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9607D1-93AB-87CA-C75F-3112A0FDE5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19" y="-1"/>
            <a:ext cx="12614563" cy="8832273"/>
          </a:xfrm>
          <a:prstGeom prst="rect">
            <a:avLst/>
          </a:prstGeom>
        </p:spPr>
      </p:pic>
      <p:sp>
        <p:nvSpPr>
          <p:cNvPr id="5" name="TextBox 4">
            <a:extLst>
              <a:ext uri="{FF2B5EF4-FFF2-40B4-BE49-F238E27FC236}">
                <a16:creationId xmlns:a16="http://schemas.microsoft.com/office/drawing/2014/main" id="{91FC4739-6A60-2A7D-8269-1606A177493A}"/>
              </a:ext>
            </a:extLst>
          </p:cNvPr>
          <p:cNvSpPr txBox="1"/>
          <p:nvPr/>
        </p:nvSpPr>
        <p:spPr>
          <a:xfrm>
            <a:off x="4969505" y="114300"/>
            <a:ext cx="2711822" cy="646331"/>
          </a:xfrm>
          <a:prstGeom prst="rect">
            <a:avLst/>
          </a:prstGeom>
          <a:solidFill>
            <a:schemeClr val="bg1">
              <a:lumMod val="85000"/>
            </a:schemeClr>
          </a:solidFill>
          <a:ln>
            <a:solidFill>
              <a:srgbClr val="800000"/>
            </a:solidFill>
          </a:ln>
          <a:effectLst>
            <a:outerShdw blurRad="50800" dist="38100" dir="2700000" algn="tl" rotWithShape="0">
              <a:prstClr val="black">
                <a:alpha val="40000"/>
              </a:prstClr>
            </a:outerShdw>
          </a:effectLst>
        </p:spPr>
        <p:txBody>
          <a:bodyPr wrap="square">
            <a:spAutoFit/>
          </a:bodyPr>
          <a:lstStyle/>
          <a:p>
            <a:pPr algn="ctr"/>
            <a:r>
              <a:rPr lang="en-IN" sz="3600" b="1" dirty="0">
                <a:solidFill>
                  <a:srgbClr val="800000"/>
                </a:solidFill>
                <a:latin typeface="Times New Roman" panose="02020603050405020304" pitchFamily="18" charset="0"/>
                <a:cs typeface="Times New Roman" panose="02020603050405020304" pitchFamily="18" charset="0"/>
              </a:rPr>
              <a:t>ANALYSIS</a:t>
            </a:r>
          </a:p>
        </p:txBody>
      </p:sp>
      <p:sp>
        <p:nvSpPr>
          <p:cNvPr id="7" name="TextBox 6">
            <a:extLst>
              <a:ext uri="{FF2B5EF4-FFF2-40B4-BE49-F238E27FC236}">
                <a16:creationId xmlns:a16="http://schemas.microsoft.com/office/drawing/2014/main" id="{F9494E49-73AE-7EC2-1AFA-3361F53F32DD}"/>
              </a:ext>
            </a:extLst>
          </p:cNvPr>
          <p:cNvSpPr txBox="1"/>
          <p:nvPr/>
        </p:nvSpPr>
        <p:spPr>
          <a:xfrm>
            <a:off x="1219200" y="1294119"/>
            <a:ext cx="9753600" cy="1384995"/>
          </a:xfrm>
          <a:prstGeom prst="rect">
            <a:avLst/>
          </a:prstGeom>
          <a:noFill/>
          <a:ln>
            <a:noFill/>
          </a:ln>
        </p:spPr>
        <p:txBody>
          <a:bodyPr wrap="square" rtlCol="0">
            <a:spAutoFit/>
          </a:bodyPr>
          <a:lstStyle/>
          <a:p>
            <a:pPr algn="ctr"/>
            <a:r>
              <a:rPr lang="en-IN" sz="2800" b="1" dirty="0">
                <a:solidFill>
                  <a:srgbClr val="800000"/>
                </a:solidFill>
                <a:latin typeface="Times New Roman" panose="02020603050405020304" pitchFamily="18" charset="0"/>
                <a:cs typeface="Times New Roman" panose="02020603050405020304" pitchFamily="18" charset="0"/>
              </a:rPr>
              <a:t>CONCEPT OF THERAPEUTIC LANDSCAPE </a:t>
            </a:r>
          </a:p>
          <a:p>
            <a:pPr algn="ctr"/>
            <a:r>
              <a:rPr lang="en-IN" sz="2800" b="1" dirty="0">
                <a:solidFill>
                  <a:srgbClr val="800000"/>
                </a:solidFill>
                <a:latin typeface="Times New Roman" panose="02020603050405020304" pitchFamily="18" charset="0"/>
                <a:cs typeface="Times New Roman" panose="02020603050405020304" pitchFamily="18" charset="0"/>
              </a:rPr>
              <a:t>WITH REFERENCE TO GITANJALI SONG - 69</a:t>
            </a:r>
          </a:p>
          <a:p>
            <a:pPr algn="ctr"/>
            <a:endParaRPr lang="en-IN" sz="2800" b="1" i="1" dirty="0">
              <a:solidFill>
                <a:srgbClr val="80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89C78AE-F5D1-9D2C-24AC-3A1DB94ECF6A}"/>
              </a:ext>
            </a:extLst>
          </p:cNvPr>
          <p:cNvSpPr txBox="1"/>
          <p:nvPr/>
        </p:nvSpPr>
        <p:spPr>
          <a:xfrm>
            <a:off x="2310246" y="2679114"/>
            <a:ext cx="9881754" cy="3108543"/>
          </a:xfrm>
          <a:prstGeom prst="rect">
            <a:avLst/>
          </a:prstGeom>
          <a:noFill/>
        </p:spPr>
        <p:txBody>
          <a:bodyPr wrap="square" rtlCol="0">
            <a:spAutoFit/>
          </a:bodyPr>
          <a:lstStyle/>
          <a:p>
            <a:r>
              <a:rPr lang="en-IN" sz="2800" b="1" i="1" dirty="0">
                <a:solidFill>
                  <a:srgbClr val="800000"/>
                </a:solidFill>
                <a:latin typeface="Times New Roman" panose="02020603050405020304" pitchFamily="18" charset="0"/>
                <a:cs typeface="Times New Roman" panose="02020603050405020304" pitchFamily="18" charset="0"/>
              </a:rPr>
              <a:t>The same stream of life that runs through my veins </a:t>
            </a:r>
          </a:p>
          <a:p>
            <a:r>
              <a:rPr lang="en-IN" sz="2800" b="1" i="1" dirty="0">
                <a:solidFill>
                  <a:srgbClr val="800000"/>
                </a:solidFill>
                <a:latin typeface="Times New Roman" panose="02020603050405020304" pitchFamily="18" charset="0"/>
                <a:cs typeface="Times New Roman" panose="02020603050405020304" pitchFamily="18" charset="0"/>
              </a:rPr>
              <a:t>night and day runs through the world</a:t>
            </a:r>
          </a:p>
          <a:p>
            <a:r>
              <a:rPr lang="en-IN" sz="2800" b="1" i="1" dirty="0">
                <a:solidFill>
                  <a:srgbClr val="800000"/>
                </a:solidFill>
                <a:latin typeface="Times New Roman" panose="02020603050405020304" pitchFamily="18" charset="0"/>
                <a:cs typeface="Times New Roman" panose="02020603050405020304" pitchFamily="18" charset="0"/>
              </a:rPr>
              <a:t>and dances in rhythmic measures. </a:t>
            </a:r>
          </a:p>
          <a:p>
            <a:r>
              <a:rPr lang="en-IN" sz="2800" b="1" i="1" dirty="0">
                <a:solidFill>
                  <a:srgbClr val="800000"/>
                </a:solidFill>
                <a:latin typeface="Times New Roman" panose="02020603050405020304" pitchFamily="18" charset="0"/>
                <a:cs typeface="Times New Roman" panose="02020603050405020304" pitchFamily="18" charset="0"/>
              </a:rPr>
              <a:t>………………………………………………….</a:t>
            </a:r>
          </a:p>
          <a:p>
            <a:r>
              <a:rPr lang="en-IN" sz="2800" b="1" i="1" dirty="0">
                <a:solidFill>
                  <a:srgbClr val="800000"/>
                </a:solidFill>
                <a:latin typeface="Times New Roman" panose="02020603050405020304" pitchFamily="18" charset="0"/>
                <a:cs typeface="Times New Roman" panose="02020603050405020304" pitchFamily="18" charset="0"/>
              </a:rPr>
              <a:t>………………………………………………….</a:t>
            </a:r>
          </a:p>
          <a:p>
            <a:r>
              <a:rPr lang="en-IN" sz="2800" b="1" i="1" dirty="0">
                <a:solidFill>
                  <a:srgbClr val="800000"/>
                </a:solidFill>
                <a:latin typeface="Times New Roman" panose="02020603050405020304" pitchFamily="18" charset="0"/>
                <a:cs typeface="Times New Roman" panose="02020603050405020304" pitchFamily="18" charset="0"/>
              </a:rPr>
              <a:t>I feel my limbs are made glorious</a:t>
            </a:r>
          </a:p>
          <a:p>
            <a:r>
              <a:rPr lang="en-IN" sz="2800" b="1" i="1" dirty="0">
                <a:solidFill>
                  <a:srgbClr val="800000"/>
                </a:solidFill>
                <a:latin typeface="Times New Roman" panose="02020603050405020304" pitchFamily="18" charset="0"/>
                <a:cs typeface="Times New Roman" panose="02020603050405020304" pitchFamily="18" charset="0"/>
              </a:rPr>
              <a:t>by the touch of this world of life. </a:t>
            </a:r>
          </a:p>
        </p:txBody>
      </p:sp>
    </p:spTree>
    <p:extLst>
      <p:ext uri="{BB962C8B-B14F-4D97-AF65-F5344CB8AC3E}">
        <p14:creationId xmlns:p14="http://schemas.microsoft.com/office/powerpoint/2010/main" val="2990094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BE219F-4851-CB88-63C3-165D3B82F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12" y="-1"/>
            <a:ext cx="12410562" cy="7776839"/>
          </a:xfrm>
          <a:prstGeom prst="rect">
            <a:avLst/>
          </a:prstGeom>
        </p:spPr>
      </p:pic>
      <p:sp>
        <p:nvSpPr>
          <p:cNvPr id="4" name="TextBox 3">
            <a:extLst>
              <a:ext uri="{FF2B5EF4-FFF2-40B4-BE49-F238E27FC236}">
                <a16:creationId xmlns:a16="http://schemas.microsoft.com/office/drawing/2014/main" id="{70EDD81C-C70B-D962-046A-47718E7E1CC2}"/>
              </a:ext>
            </a:extLst>
          </p:cNvPr>
          <p:cNvSpPr txBox="1"/>
          <p:nvPr/>
        </p:nvSpPr>
        <p:spPr>
          <a:xfrm>
            <a:off x="1567118" y="612560"/>
            <a:ext cx="9623394" cy="954107"/>
          </a:xfrm>
          <a:prstGeom prst="rect">
            <a:avLst/>
          </a:prstGeom>
          <a:noFill/>
        </p:spPr>
        <p:txBody>
          <a:bodyPr wrap="square" rtlCol="0">
            <a:spAutoFit/>
          </a:bodyPr>
          <a:lstStyle/>
          <a:p>
            <a:pPr algn="ctr"/>
            <a:r>
              <a:rPr lang="en-IN" sz="2800" b="1" dirty="0">
                <a:solidFill>
                  <a:srgbClr val="800000"/>
                </a:solidFill>
                <a:latin typeface="Times New Roman" panose="02020603050405020304" pitchFamily="18" charset="0"/>
                <a:cs typeface="Times New Roman" panose="02020603050405020304" pitchFamily="18" charset="0"/>
              </a:rPr>
              <a:t>CONCEPT OF THERAPEUTIC LANDSCAPES WITH REFERENCE TO PSALM - 65</a:t>
            </a:r>
          </a:p>
        </p:txBody>
      </p:sp>
      <p:sp>
        <p:nvSpPr>
          <p:cNvPr id="5" name="TextBox 4">
            <a:extLst>
              <a:ext uri="{FF2B5EF4-FFF2-40B4-BE49-F238E27FC236}">
                <a16:creationId xmlns:a16="http://schemas.microsoft.com/office/drawing/2014/main" id="{01CE2E89-7752-74EF-FA5E-3486AF777DE5}"/>
              </a:ext>
            </a:extLst>
          </p:cNvPr>
          <p:cNvSpPr txBox="1"/>
          <p:nvPr/>
        </p:nvSpPr>
        <p:spPr>
          <a:xfrm>
            <a:off x="2530136" y="2424983"/>
            <a:ext cx="7989901" cy="2246769"/>
          </a:xfrm>
          <a:prstGeom prst="rect">
            <a:avLst/>
          </a:prstGeom>
          <a:noFill/>
        </p:spPr>
        <p:txBody>
          <a:bodyPr wrap="square">
            <a:spAutoFit/>
          </a:bodyPr>
          <a:lstStyle/>
          <a:p>
            <a:pPr marR="91440"/>
            <a:r>
              <a:rPr lang="en-IN" sz="2800" b="1" i="1" dirty="0">
                <a:solidFill>
                  <a:srgbClr val="800000"/>
                </a:solidFill>
                <a:effectLst/>
                <a:latin typeface="Times New Roman" panose="02020603050405020304" pitchFamily="18" charset="0"/>
                <a:ea typeface="Times" panose="02020603050405020304" pitchFamily="18" charset="0"/>
                <a:cs typeface="Times New Roman" panose="02020603050405020304" pitchFamily="18" charset="0"/>
              </a:rPr>
              <a:t>The whole earth is filled with awe at your wonders;</a:t>
            </a:r>
            <a:endParaRPr lang="en-IN" sz="2800" b="1" i="1" dirty="0">
              <a:solidFill>
                <a:srgbClr val="80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12065" marR="91440">
              <a:spcAft>
                <a:spcPts val="0"/>
              </a:spcAft>
            </a:pPr>
            <a:r>
              <a:rPr lang="en-IN" sz="2800" b="1" i="1" dirty="0">
                <a:solidFill>
                  <a:srgbClr val="800000"/>
                </a:solidFill>
                <a:effectLst/>
                <a:latin typeface="Times New Roman" panose="02020603050405020304" pitchFamily="18" charset="0"/>
                <a:ea typeface="Times" panose="02020603050405020304" pitchFamily="18" charset="0"/>
                <a:cs typeface="Times New Roman" panose="02020603050405020304" pitchFamily="18" charset="0"/>
              </a:rPr>
              <a:t>where morning dawns, where evening fades,</a:t>
            </a:r>
            <a:endParaRPr lang="en-IN" sz="2800" b="1" i="1" dirty="0">
              <a:solidFill>
                <a:srgbClr val="80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12065" marR="91440">
              <a:spcAft>
                <a:spcPts val="0"/>
              </a:spcAft>
            </a:pPr>
            <a:r>
              <a:rPr lang="en-IN" sz="2800" b="1" i="1" dirty="0">
                <a:solidFill>
                  <a:srgbClr val="800000"/>
                </a:solidFill>
                <a:effectLst/>
                <a:latin typeface="Times New Roman" panose="02020603050405020304" pitchFamily="18" charset="0"/>
                <a:ea typeface="Times" panose="02020603050405020304" pitchFamily="18" charset="0"/>
                <a:cs typeface="Times New Roman" panose="02020603050405020304" pitchFamily="18" charset="0"/>
              </a:rPr>
              <a:t>you call forth songs of joy.</a:t>
            </a:r>
            <a:endParaRPr lang="en-IN" sz="2800" b="1" i="1" dirty="0">
              <a:solidFill>
                <a:srgbClr val="80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12065" marR="91440">
              <a:spcAft>
                <a:spcPts val="0"/>
              </a:spcAft>
            </a:pPr>
            <a:r>
              <a:rPr lang="en-IN" sz="2800" b="1" i="1" dirty="0">
                <a:solidFill>
                  <a:srgbClr val="800000"/>
                </a:solidFill>
                <a:effectLst/>
                <a:latin typeface="Times New Roman" panose="02020603050405020304" pitchFamily="18" charset="0"/>
                <a:ea typeface="Times" panose="02020603050405020304" pitchFamily="18" charset="0"/>
                <a:cs typeface="Times New Roman" panose="02020603050405020304" pitchFamily="18" charset="0"/>
              </a:rPr>
              <a:t>You care for the land and water it;</a:t>
            </a:r>
            <a:endParaRPr lang="en-IN" sz="2800" b="1" i="1" dirty="0">
              <a:solidFill>
                <a:srgbClr val="80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12065" marR="91440">
              <a:spcAft>
                <a:spcPts val="0"/>
              </a:spcAft>
            </a:pPr>
            <a:r>
              <a:rPr lang="en-IN" sz="2800" b="1" i="1" dirty="0">
                <a:solidFill>
                  <a:srgbClr val="800000"/>
                </a:solidFill>
                <a:effectLst/>
                <a:latin typeface="Times New Roman" panose="02020603050405020304" pitchFamily="18" charset="0"/>
                <a:ea typeface="Times" panose="02020603050405020304" pitchFamily="18" charset="0"/>
                <a:cs typeface="Times New Roman" panose="02020603050405020304" pitchFamily="18" charset="0"/>
              </a:rPr>
              <a:t>you enrich it abundantly.</a:t>
            </a:r>
            <a:endParaRPr lang="en-IN" sz="2800" b="1" i="1" dirty="0">
              <a:solidFill>
                <a:srgbClr val="80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15656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8045A8-1820-C1A9-44AA-4B532BD95B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64" y="0"/>
            <a:ext cx="12370927" cy="6858000"/>
          </a:xfrm>
          <a:prstGeom prst="rect">
            <a:avLst/>
          </a:prstGeom>
        </p:spPr>
      </p:pic>
      <p:sp>
        <p:nvSpPr>
          <p:cNvPr id="4" name="TextBox 3">
            <a:extLst>
              <a:ext uri="{FF2B5EF4-FFF2-40B4-BE49-F238E27FC236}">
                <a16:creationId xmlns:a16="http://schemas.microsoft.com/office/drawing/2014/main" id="{1DD82A57-69DA-F90D-346A-622C29853189}"/>
              </a:ext>
            </a:extLst>
          </p:cNvPr>
          <p:cNvSpPr txBox="1"/>
          <p:nvPr/>
        </p:nvSpPr>
        <p:spPr>
          <a:xfrm>
            <a:off x="1147483" y="239806"/>
            <a:ext cx="9897034" cy="646331"/>
          </a:xfrm>
          <a:prstGeom prst="rect">
            <a:avLst/>
          </a:prstGeom>
          <a:solidFill>
            <a:schemeClr val="bg1">
              <a:lumMod val="85000"/>
            </a:schemeClr>
          </a:solidFill>
          <a:ln>
            <a:solidFill>
              <a:schemeClr val="accent2">
                <a:lumMod val="50000"/>
              </a:schemeClr>
            </a:solidFill>
          </a:ln>
          <a:effectLst>
            <a:outerShdw blurRad="50800" dist="38100" dir="2700000" algn="tl" rotWithShape="0">
              <a:prstClr val="black">
                <a:alpha val="40000"/>
              </a:prstClr>
            </a:outerShdw>
          </a:effectLst>
        </p:spPr>
        <p:txBody>
          <a:bodyPr wrap="square" rtlCol="0">
            <a:spAutoFit/>
          </a:bodyPr>
          <a:lstStyle/>
          <a:p>
            <a:r>
              <a:rPr lang="en-IN" sz="3600" b="1" dirty="0">
                <a:solidFill>
                  <a:srgbClr val="800000"/>
                </a:solidFill>
                <a:latin typeface="Times New Roman" panose="02020603050405020304" pitchFamily="18" charset="0"/>
                <a:cs typeface="Times New Roman" panose="02020603050405020304" pitchFamily="18" charset="0"/>
              </a:rPr>
              <a:t>SELECT WORKS  - PSALMS and GITANJALI</a:t>
            </a:r>
          </a:p>
        </p:txBody>
      </p:sp>
      <p:pic>
        <p:nvPicPr>
          <p:cNvPr id="5" name="Picture 4">
            <a:extLst>
              <a:ext uri="{FF2B5EF4-FFF2-40B4-BE49-F238E27FC236}">
                <a16:creationId xmlns:a16="http://schemas.microsoft.com/office/drawing/2014/main" id="{7509A265-D7A1-BA91-E393-0CDED1A74B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7682" y="1181100"/>
            <a:ext cx="3895682" cy="5410200"/>
          </a:xfrm>
          <a:prstGeom prst="rect">
            <a:avLst/>
          </a:prstGeom>
          <a:ln>
            <a:noFill/>
          </a:ln>
          <a:effectLst>
            <a:softEdge rad="112500"/>
          </a:effectLst>
        </p:spPr>
      </p:pic>
      <p:pic>
        <p:nvPicPr>
          <p:cNvPr id="6" name="Picture 5">
            <a:extLst>
              <a:ext uri="{FF2B5EF4-FFF2-40B4-BE49-F238E27FC236}">
                <a16:creationId xmlns:a16="http://schemas.microsoft.com/office/drawing/2014/main" id="{84FAE3BD-3C7F-CE73-A1CB-587743A2A580}"/>
              </a:ext>
            </a:extLst>
          </p:cNvPr>
          <p:cNvPicPr>
            <a:picLocks noChangeAspect="1"/>
          </p:cNvPicPr>
          <p:nvPr/>
        </p:nvPicPr>
        <p:blipFill>
          <a:blip r:embed="rId4" cstate="print"/>
          <a:stretch>
            <a:fillRect/>
          </a:stretch>
        </p:blipFill>
        <p:spPr>
          <a:xfrm>
            <a:off x="6774818" y="1181100"/>
            <a:ext cx="3895682" cy="5323559"/>
          </a:xfrm>
          <a:prstGeom prst="rect">
            <a:avLst/>
          </a:prstGeom>
          <a:ln>
            <a:noFill/>
          </a:ln>
          <a:effectLst>
            <a:softEdge rad="112500"/>
          </a:effectLst>
        </p:spPr>
      </p:pic>
    </p:spTree>
    <p:extLst>
      <p:ext uri="{BB962C8B-B14F-4D97-AF65-F5344CB8AC3E}">
        <p14:creationId xmlns:p14="http://schemas.microsoft.com/office/powerpoint/2010/main" val="156499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D9BE5-4630-853B-BFFA-5A06363392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19" y="-1"/>
            <a:ext cx="12508636" cy="7776839"/>
          </a:xfrm>
          <a:prstGeom prst="rect">
            <a:avLst/>
          </a:prstGeom>
        </p:spPr>
      </p:pic>
      <p:sp>
        <p:nvSpPr>
          <p:cNvPr id="4" name="TextBox 3">
            <a:extLst>
              <a:ext uri="{FF2B5EF4-FFF2-40B4-BE49-F238E27FC236}">
                <a16:creationId xmlns:a16="http://schemas.microsoft.com/office/drawing/2014/main" id="{4BCDC24E-4ABF-7E8D-6C0E-5DF83F27CB23}"/>
              </a:ext>
            </a:extLst>
          </p:cNvPr>
          <p:cNvSpPr txBox="1"/>
          <p:nvPr/>
        </p:nvSpPr>
        <p:spPr>
          <a:xfrm>
            <a:off x="825622" y="306522"/>
            <a:ext cx="11259845" cy="954107"/>
          </a:xfrm>
          <a:prstGeom prst="rect">
            <a:avLst/>
          </a:prstGeom>
          <a:noFill/>
        </p:spPr>
        <p:txBody>
          <a:bodyPr wrap="square" rtlCol="0">
            <a:spAutoFit/>
          </a:bodyPr>
          <a:lstStyle/>
          <a:p>
            <a:pPr algn="ctr"/>
            <a:r>
              <a:rPr lang="en-IN" sz="2800" b="1" dirty="0">
                <a:solidFill>
                  <a:srgbClr val="800000"/>
                </a:solidFill>
                <a:latin typeface="Times New Roman" panose="02020603050405020304" pitchFamily="18" charset="0"/>
                <a:cs typeface="Times New Roman" panose="02020603050405020304" pitchFamily="18" charset="0"/>
              </a:rPr>
              <a:t>ANALYSIS OF ECOFAITH AND HEALING SPACES WITH REFERENCE TO GITANJALI SONG - 67</a:t>
            </a:r>
          </a:p>
        </p:txBody>
      </p:sp>
      <p:sp>
        <p:nvSpPr>
          <p:cNvPr id="6" name="TextBox 5">
            <a:extLst>
              <a:ext uri="{FF2B5EF4-FFF2-40B4-BE49-F238E27FC236}">
                <a16:creationId xmlns:a16="http://schemas.microsoft.com/office/drawing/2014/main" id="{0B06C161-836B-9A5D-7B74-B635974500B3}"/>
              </a:ext>
            </a:extLst>
          </p:cNvPr>
          <p:cNvSpPr txBox="1"/>
          <p:nvPr/>
        </p:nvSpPr>
        <p:spPr>
          <a:xfrm>
            <a:off x="2380696" y="1443841"/>
            <a:ext cx="8566950" cy="3970318"/>
          </a:xfrm>
          <a:prstGeom prst="rect">
            <a:avLst/>
          </a:prstGeom>
          <a:noFill/>
        </p:spPr>
        <p:txBody>
          <a:bodyPr wrap="square">
            <a:spAutoFit/>
          </a:bodyPr>
          <a:lstStyle/>
          <a:p>
            <a:pPr marL="12065" marR="91440">
              <a:spcAft>
                <a:spcPts val="0"/>
              </a:spcAft>
            </a:pPr>
            <a:r>
              <a:rPr lang="en-IN" sz="2800" b="1" i="1" dirty="0">
                <a:solidFill>
                  <a:srgbClr val="800000"/>
                </a:solidFill>
                <a:effectLst/>
                <a:latin typeface="Times New Roman" panose="02020603050405020304" pitchFamily="18" charset="0"/>
                <a:ea typeface="Times" panose="02020603050405020304" pitchFamily="18" charset="0"/>
                <a:cs typeface="Times New Roman" panose="02020603050405020304" pitchFamily="18" charset="0"/>
              </a:rPr>
              <a:t>Thou ar</a:t>
            </a:r>
            <a:r>
              <a:rPr lang="en-IN" sz="2800" b="1" i="1" dirty="0">
                <a:solidFill>
                  <a:srgbClr val="800000"/>
                </a:solidFill>
                <a:latin typeface="Times New Roman" panose="02020603050405020304" pitchFamily="18" charset="0"/>
                <a:ea typeface="Times" panose="02020603050405020304" pitchFamily="18" charset="0"/>
                <a:cs typeface="Times New Roman" panose="02020603050405020304" pitchFamily="18" charset="0"/>
              </a:rPr>
              <a:t>t the </a:t>
            </a:r>
            <a:r>
              <a:rPr lang="en-IN" sz="2800" b="1" i="1" dirty="0">
                <a:solidFill>
                  <a:srgbClr val="800000"/>
                </a:solidFill>
                <a:effectLst/>
                <a:latin typeface="Times New Roman" panose="02020603050405020304" pitchFamily="18" charset="0"/>
                <a:ea typeface="Times" panose="02020603050405020304" pitchFamily="18" charset="0"/>
                <a:cs typeface="Times New Roman" panose="02020603050405020304" pitchFamily="18" charset="0"/>
              </a:rPr>
              <a:t>sky and thou art the nest as well. </a:t>
            </a:r>
            <a:endParaRPr lang="en-IN" sz="2800" b="1" i="1" dirty="0">
              <a:solidFill>
                <a:srgbClr val="80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12065" marR="91440">
              <a:spcAft>
                <a:spcPts val="0"/>
              </a:spcAft>
            </a:pPr>
            <a:r>
              <a:rPr lang="en-IN" sz="2800" b="1" i="1" dirty="0">
                <a:solidFill>
                  <a:srgbClr val="800000"/>
                </a:solidFill>
                <a:effectLst/>
                <a:latin typeface="Times New Roman" panose="02020603050405020304" pitchFamily="18" charset="0"/>
                <a:ea typeface="Times" panose="02020603050405020304" pitchFamily="18" charset="0"/>
                <a:cs typeface="Times New Roman" panose="02020603050405020304" pitchFamily="18" charset="0"/>
              </a:rPr>
              <a:t>O thou beautiful, there in the nest </a:t>
            </a:r>
          </a:p>
          <a:p>
            <a:pPr marL="12065" marR="91440">
              <a:spcAft>
                <a:spcPts val="0"/>
              </a:spcAft>
            </a:pPr>
            <a:r>
              <a:rPr lang="en-IN" sz="2800" b="1" i="1" dirty="0">
                <a:solidFill>
                  <a:srgbClr val="800000"/>
                </a:solidFill>
                <a:effectLst/>
                <a:latin typeface="Times New Roman" panose="02020603050405020304" pitchFamily="18" charset="0"/>
                <a:ea typeface="Times" panose="02020603050405020304" pitchFamily="18" charset="0"/>
                <a:cs typeface="Times New Roman" panose="02020603050405020304" pitchFamily="18" charset="0"/>
              </a:rPr>
              <a:t>it is thy love that encloses the soul </a:t>
            </a:r>
          </a:p>
          <a:p>
            <a:pPr marL="12065" marR="91440">
              <a:spcAft>
                <a:spcPts val="0"/>
              </a:spcAft>
            </a:pPr>
            <a:r>
              <a:rPr lang="en-IN" sz="2800" b="1" i="1" dirty="0">
                <a:solidFill>
                  <a:srgbClr val="800000"/>
                </a:solidFill>
                <a:effectLst/>
                <a:latin typeface="Times New Roman" panose="02020603050405020304" pitchFamily="18" charset="0"/>
                <a:ea typeface="Times" panose="02020603050405020304" pitchFamily="18" charset="0"/>
                <a:cs typeface="Times New Roman" panose="02020603050405020304" pitchFamily="18" charset="0"/>
              </a:rPr>
              <a:t>with colours and sounds and odours.</a:t>
            </a:r>
          </a:p>
          <a:p>
            <a:pPr marL="12065" marR="91440">
              <a:spcAft>
                <a:spcPts val="0"/>
              </a:spcAft>
            </a:pPr>
            <a:endParaRPr lang="en-IN" sz="2800" b="1" i="1" dirty="0">
              <a:solidFill>
                <a:srgbClr val="80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12065" marR="91440">
              <a:spcAft>
                <a:spcPts val="0"/>
              </a:spcAft>
            </a:pPr>
            <a:r>
              <a:rPr lang="en-IN" sz="2800" b="1" i="1" dirty="0">
                <a:solidFill>
                  <a:srgbClr val="800000"/>
                </a:solidFill>
                <a:effectLst/>
                <a:latin typeface="Times New Roman" panose="02020603050405020304" pitchFamily="18" charset="0"/>
                <a:ea typeface="Times" panose="02020603050405020304" pitchFamily="18" charset="0"/>
                <a:cs typeface="Times New Roman" panose="02020603050405020304" pitchFamily="18" charset="0"/>
              </a:rPr>
              <a:t>There comes the morning </a:t>
            </a:r>
          </a:p>
          <a:p>
            <a:pPr marL="12065" marR="91440">
              <a:spcAft>
                <a:spcPts val="0"/>
              </a:spcAft>
            </a:pPr>
            <a:r>
              <a:rPr lang="en-IN" sz="2800" b="1" i="1" dirty="0">
                <a:solidFill>
                  <a:srgbClr val="800000"/>
                </a:solidFill>
                <a:effectLst/>
                <a:latin typeface="Times New Roman" panose="02020603050405020304" pitchFamily="18" charset="0"/>
                <a:ea typeface="Times" panose="02020603050405020304" pitchFamily="18" charset="0"/>
                <a:cs typeface="Times New Roman" panose="02020603050405020304" pitchFamily="18" charset="0"/>
              </a:rPr>
              <a:t>with the golden basket in her right hand </a:t>
            </a:r>
          </a:p>
          <a:p>
            <a:pPr marL="12065" marR="91440">
              <a:spcAft>
                <a:spcPts val="0"/>
              </a:spcAft>
            </a:pPr>
            <a:r>
              <a:rPr lang="en-IN" sz="2800" b="1" i="1" dirty="0">
                <a:solidFill>
                  <a:srgbClr val="800000"/>
                </a:solidFill>
                <a:effectLst/>
                <a:latin typeface="Times New Roman" panose="02020603050405020304" pitchFamily="18" charset="0"/>
                <a:ea typeface="Times" panose="02020603050405020304" pitchFamily="18" charset="0"/>
                <a:cs typeface="Times New Roman" panose="02020603050405020304" pitchFamily="18" charset="0"/>
              </a:rPr>
              <a:t>bearing the wreath of beauty, </a:t>
            </a:r>
          </a:p>
          <a:p>
            <a:pPr marL="12065" marR="91440">
              <a:spcAft>
                <a:spcPts val="0"/>
              </a:spcAft>
            </a:pPr>
            <a:r>
              <a:rPr lang="en-IN" sz="2800" b="1" i="1" dirty="0">
                <a:solidFill>
                  <a:srgbClr val="800000"/>
                </a:solidFill>
                <a:effectLst/>
                <a:latin typeface="Times New Roman" panose="02020603050405020304" pitchFamily="18" charset="0"/>
                <a:ea typeface="Times" panose="02020603050405020304" pitchFamily="18" charset="0"/>
                <a:cs typeface="Times New Roman" panose="02020603050405020304" pitchFamily="18" charset="0"/>
              </a:rPr>
              <a:t>silently to crown the earth. </a:t>
            </a:r>
            <a:endParaRPr lang="en-IN" sz="2800" b="1" i="1" dirty="0">
              <a:solidFill>
                <a:srgbClr val="80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272808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33013C-7EC7-C9FE-CAE8-EA9452148F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343"/>
            <a:ext cx="12463829" cy="7776839"/>
          </a:xfrm>
          <a:prstGeom prst="rect">
            <a:avLst/>
          </a:prstGeom>
        </p:spPr>
      </p:pic>
      <p:sp>
        <p:nvSpPr>
          <p:cNvPr id="7" name="TextBox 6">
            <a:extLst>
              <a:ext uri="{FF2B5EF4-FFF2-40B4-BE49-F238E27FC236}">
                <a16:creationId xmlns:a16="http://schemas.microsoft.com/office/drawing/2014/main" id="{85B66DC0-9D8B-5261-8365-EDA7628FA205}"/>
              </a:ext>
            </a:extLst>
          </p:cNvPr>
          <p:cNvSpPr txBox="1"/>
          <p:nvPr/>
        </p:nvSpPr>
        <p:spPr>
          <a:xfrm>
            <a:off x="1793498" y="342660"/>
            <a:ext cx="8664605" cy="954107"/>
          </a:xfrm>
          <a:prstGeom prst="rect">
            <a:avLst/>
          </a:prstGeom>
          <a:noFill/>
        </p:spPr>
        <p:txBody>
          <a:bodyPr wrap="square">
            <a:spAutoFit/>
          </a:bodyPr>
          <a:lstStyle/>
          <a:p>
            <a:pPr algn="ctr"/>
            <a:r>
              <a:rPr lang="en-IN" sz="2800" b="1" dirty="0">
                <a:solidFill>
                  <a:srgbClr val="800000"/>
                </a:solidFill>
                <a:latin typeface="Times New Roman" panose="02020603050405020304" pitchFamily="18" charset="0"/>
                <a:cs typeface="Times New Roman" panose="02020603050405020304" pitchFamily="18" charset="0"/>
              </a:rPr>
              <a:t>ANALYSIS OF ECOFAITH AND HEALING SPACES WITH REFERENCE TO PSALMS - 104</a:t>
            </a:r>
          </a:p>
        </p:txBody>
      </p:sp>
      <p:sp>
        <p:nvSpPr>
          <p:cNvPr id="9" name="TextBox 8">
            <a:extLst>
              <a:ext uri="{FF2B5EF4-FFF2-40B4-BE49-F238E27FC236}">
                <a16:creationId xmlns:a16="http://schemas.microsoft.com/office/drawing/2014/main" id="{62F14678-FB8B-630C-02FC-CCDCE2608D17}"/>
              </a:ext>
            </a:extLst>
          </p:cNvPr>
          <p:cNvSpPr txBox="1"/>
          <p:nvPr/>
        </p:nvSpPr>
        <p:spPr>
          <a:xfrm>
            <a:off x="496729" y="1659285"/>
            <a:ext cx="11470369" cy="3539430"/>
          </a:xfrm>
          <a:prstGeom prst="rect">
            <a:avLst/>
          </a:prstGeom>
          <a:noFill/>
        </p:spPr>
        <p:txBody>
          <a:bodyPr wrap="square">
            <a:spAutoFit/>
          </a:bodyPr>
          <a:lstStyle/>
          <a:p>
            <a:r>
              <a:rPr lang="en-IN" sz="2800" b="1" i="1" dirty="0">
                <a:solidFill>
                  <a:srgbClr val="800000"/>
                </a:solidFill>
                <a:effectLst/>
                <a:latin typeface="Times New Roman" panose="02020603050405020304" pitchFamily="18" charset="0"/>
                <a:ea typeface="Roboto" panose="020B0604020202020204" pitchFamily="2" charset="0"/>
                <a:cs typeface="Times New Roman" panose="02020603050405020304" pitchFamily="18" charset="0"/>
              </a:rPr>
              <a:t>He  stretches out the heavens like a tent and lays the beams of his upper chambers on their waters. He makes the clouds his chariot and rides on the wings of the wind…………………………………………………………</a:t>
            </a:r>
            <a:endParaRPr lang="en-IN" sz="2800" b="1" i="1" dirty="0">
              <a:solidFill>
                <a:srgbClr val="800000"/>
              </a:solidFill>
              <a:latin typeface="Times New Roman" panose="02020603050405020304" pitchFamily="18" charset="0"/>
              <a:ea typeface="Roboto" panose="020B0604020202020204" pitchFamily="2" charset="0"/>
              <a:cs typeface="Times New Roman" panose="02020603050405020304" pitchFamily="18" charset="0"/>
            </a:endParaRPr>
          </a:p>
          <a:p>
            <a:r>
              <a:rPr lang="en-IN" sz="2800" b="1" i="1" dirty="0">
                <a:solidFill>
                  <a:srgbClr val="800000"/>
                </a:solidFill>
                <a:latin typeface="Times New Roman" panose="02020603050405020304" pitchFamily="18" charset="0"/>
                <a:ea typeface="Roboto" panose="020B0604020202020204" pitchFamily="2" charset="0"/>
                <a:cs typeface="Times New Roman" panose="02020603050405020304" pitchFamily="18" charset="0"/>
              </a:rPr>
              <a:t>………………………….............................................................................</a:t>
            </a:r>
            <a:endParaRPr lang="en-IN" sz="2800" dirty="0">
              <a:solidFill>
                <a:srgbClr val="000000"/>
              </a:solidFill>
              <a:effectLst/>
              <a:latin typeface="Roboto" panose="020B0604020202020204" pitchFamily="2" charset="0"/>
              <a:ea typeface="Roboto" panose="020B0604020202020204" pitchFamily="2" charset="0"/>
              <a:cs typeface="Roboto" panose="020B0604020202020204" pitchFamily="2" charset="0"/>
            </a:endParaRPr>
          </a:p>
          <a:p>
            <a:r>
              <a:rPr lang="en-IN" sz="2800" b="1" i="1" dirty="0">
                <a:solidFill>
                  <a:srgbClr val="800000"/>
                </a:solidFill>
                <a:effectLst/>
                <a:latin typeface="Times New Roman" panose="02020603050405020304" pitchFamily="18" charset="0"/>
                <a:ea typeface="Roboto" panose="020B0604020202020204" pitchFamily="2" charset="0"/>
                <a:cs typeface="Times New Roman" panose="02020603050405020304" pitchFamily="18" charset="0"/>
              </a:rPr>
              <a:t>May the glory of the Lord endure forever; </a:t>
            </a:r>
            <a:r>
              <a:rPr lang="en-IN" sz="2800" b="1" i="1" dirty="0">
                <a:solidFill>
                  <a:srgbClr val="8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IN" sz="2800" b="1" i="1" dirty="0">
                <a:solidFill>
                  <a:srgbClr val="800000"/>
                </a:solidFill>
                <a:effectLst/>
                <a:latin typeface="Times New Roman" panose="02020603050405020304" pitchFamily="18" charset="0"/>
                <a:ea typeface="Roboto" panose="020B0604020202020204" pitchFamily="2" charset="0"/>
                <a:cs typeface="Times New Roman" panose="02020603050405020304" pitchFamily="18" charset="0"/>
              </a:rPr>
              <a:t>may the Lord rejoice in his works— he who looks at the earth, and it trembles, who touches the mountains, and they smoke. I will sing to the Lord all my life; I will sing praise to my God as long as I live.</a:t>
            </a:r>
            <a:endParaRPr lang="en-IN" sz="2800" b="1" i="1" dirty="0">
              <a:solidFill>
                <a:srgbClr val="8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5564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06B9DA-D0F0-7F0E-941C-74D644D001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35" y="0"/>
            <a:ext cx="12437196" cy="6858000"/>
          </a:xfrm>
          <a:prstGeom prst="rect">
            <a:avLst/>
          </a:prstGeom>
        </p:spPr>
      </p:pic>
      <p:pic>
        <p:nvPicPr>
          <p:cNvPr id="4" name="Picture 3">
            <a:extLst>
              <a:ext uri="{FF2B5EF4-FFF2-40B4-BE49-F238E27FC236}">
                <a16:creationId xmlns:a16="http://schemas.microsoft.com/office/drawing/2014/main" id="{42A48CB5-4833-F1C5-1A8F-9EBEDF87DC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8137" y="1296139"/>
            <a:ext cx="7709850" cy="5152498"/>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14E49232-B0F9-BEE5-B6D5-5D613AA66B89}"/>
              </a:ext>
            </a:extLst>
          </p:cNvPr>
          <p:cNvSpPr txBox="1"/>
          <p:nvPr/>
        </p:nvSpPr>
        <p:spPr>
          <a:xfrm>
            <a:off x="3413673" y="422961"/>
            <a:ext cx="7528264" cy="523220"/>
          </a:xfrm>
          <a:prstGeom prst="rect">
            <a:avLst/>
          </a:prstGeom>
          <a:noFill/>
        </p:spPr>
        <p:txBody>
          <a:bodyPr wrap="square" rtlCol="0">
            <a:spAutoFit/>
          </a:bodyPr>
          <a:lstStyle/>
          <a:p>
            <a:r>
              <a:rPr lang="en-IN" sz="2800" b="1" dirty="0">
                <a:solidFill>
                  <a:srgbClr val="800000"/>
                </a:solidFill>
                <a:latin typeface="Times New Roman" panose="02020603050405020304" pitchFamily="18" charset="0"/>
                <a:cs typeface="Times New Roman" panose="02020603050405020304" pitchFamily="18" charset="0"/>
              </a:rPr>
              <a:t>NATURE BASED THERAPY</a:t>
            </a:r>
          </a:p>
        </p:txBody>
      </p:sp>
    </p:spTree>
    <p:extLst>
      <p:ext uri="{BB962C8B-B14F-4D97-AF65-F5344CB8AC3E}">
        <p14:creationId xmlns:p14="http://schemas.microsoft.com/office/powerpoint/2010/main" val="3921622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C9CE3-216D-6197-9155-29FD2124D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01" y="0"/>
            <a:ext cx="12401684" cy="7679184"/>
          </a:xfrm>
          <a:prstGeom prst="rect">
            <a:avLst/>
          </a:prstGeom>
        </p:spPr>
      </p:pic>
      <p:sp>
        <p:nvSpPr>
          <p:cNvPr id="4" name="TextBox 3">
            <a:extLst>
              <a:ext uri="{FF2B5EF4-FFF2-40B4-BE49-F238E27FC236}">
                <a16:creationId xmlns:a16="http://schemas.microsoft.com/office/drawing/2014/main" id="{36E86C3D-388C-C8F6-510F-27D6C914AFE9}"/>
              </a:ext>
            </a:extLst>
          </p:cNvPr>
          <p:cNvSpPr txBox="1"/>
          <p:nvPr/>
        </p:nvSpPr>
        <p:spPr>
          <a:xfrm>
            <a:off x="1686967" y="352589"/>
            <a:ext cx="8886548" cy="954107"/>
          </a:xfrm>
          <a:prstGeom prst="rect">
            <a:avLst/>
          </a:prstGeom>
          <a:noFill/>
        </p:spPr>
        <p:txBody>
          <a:bodyPr wrap="square" rtlCol="0">
            <a:spAutoFit/>
          </a:bodyPr>
          <a:lstStyle/>
          <a:p>
            <a:pPr algn="ctr"/>
            <a:r>
              <a:rPr lang="en-IN" sz="2800" b="1" dirty="0">
                <a:solidFill>
                  <a:srgbClr val="800000"/>
                </a:solidFill>
                <a:latin typeface="Times" panose="02020603050405020304" pitchFamily="18" charset="0"/>
                <a:ea typeface="Times" panose="02020603050405020304" pitchFamily="18" charset="0"/>
              </a:rPr>
              <a:t>CONCEPT OF NATURE BASED THERAPY (NBT) WITH REFERENCE TO GITANJALI SONG - 81</a:t>
            </a:r>
          </a:p>
        </p:txBody>
      </p:sp>
      <p:sp>
        <p:nvSpPr>
          <p:cNvPr id="5" name="TextBox 4">
            <a:extLst>
              <a:ext uri="{FF2B5EF4-FFF2-40B4-BE49-F238E27FC236}">
                <a16:creationId xmlns:a16="http://schemas.microsoft.com/office/drawing/2014/main" id="{C15C9FE7-F1BF-5A57-C78C-3B13C618C7D1}"/>
              </a:ext>
            </a:extLst>
          </p:cNvPr>
          <p:cNvSpPr txBox="1"/>
          <p:nvPr/>
        </p:nvSpPr>
        <p:spPr>
          <a:xfrm>
            <a:off x="2485747" y="1659285"/>
            <a:ext cx="8975326" cy="3539430"/>
          </a:xfrm>
          <a:prstGeom prst="rect">
            <a:avLst/>
          </a:prstGeom>
          <a:noFill/>
        </p:spPr>
        <p:txBody>
          <a:bodyPr wrap="square" rtlCol="0">
            <a:spAutoFit/>
          </a:bodyPr>
          <a:lstStyle/>
          <a:p>
            <a:r>
              <a:rPr lang="en-US" sz="2800" b="1" i="1" dirty="0">
                <a:solidFill>
                  <a:srgbClr val="800000"/>
                </a:solidFill>
                <a:latin typeface="Times New Roman" panose="02020603050405020304" pitchFamily="18" charset="0"/>
                <a:cs typeface="Times New Roman" panose="02020603050405020304" pitchFamily="18" charset="0"/>
              </a:rPr>
              <a:t>Hidden in the heart of things thou art </a:t>
            </a:r>
          </a:p>
          <a:p>
            <a:r>
              <a:rPr lang="en-US" sz="2800" b="1" i="1" dirty="0">
                <a:solidFill>
                  <a:srgbClr val="800000"/>
                </a:solidFill>
                <a:latin typeface="Times New Roman" panose="02020603050405020304" pitchFamily="18" charset="0"/>
                <a:cs typeface="Times New Roman" panose="02020603050405020304" pitchFamily="18" charset="0"/>
              </a:rPr>
              <a:t>nourishing seeds into sprouts, buds into blossoms, </a:t>
            </a:r>
          </a:p>
          <a:p>
            <a:r>
              <a:rPr lang="en-US" sz="2800" b="1" i="1" dirty="0">
                <a:solidFill>
                  <a:srgbClr val="800000"/>
                </a:solidFill>
                <a:latin typeface="Times New Roman" panose="02020603050405020304" pitchFamily="18" charset="0"/>
                <a:cs typeface="Times New Roman" panose="02020603050405020304" pitchFamily="18" charset="0"/>
              </a:rPr>
              <a:t>and ripening flowers into fruitfulness. </a:t>
            </a:r>
          </a:p>
          <a:p>
            <a:endParaRPr lang="en-US" sz="2800" b="1" i="1" dirty="0">
              <a:solidFill>
                <a:srgbClr val="800000"/>
              </a:solidFill>
              <a:latin typeface="Times New Roman" panose="02020603050405020304" pitchFamily="18" charset="0"/>
              <a:cs typeface="Times New Roman" panose="02020603050405020304" pitchFamily="18" charset="0"/>
            </a:endParaRPr>
          </a:p>
          <a:p>
            <a:r>
              <a:rPr lang="en-US" sz="2800" b="1" i="1" dirty="0">
                <a:solidFill>
                  <a:srgbClr val="800000"/>
                </a:solidFill>
                <a:latin typeface="Times New Roman" panose="02020603050405020304" pitchFamily="18" charset="0"/>
                <a:cs typeface="Times New Roman" panose="02020603050405020304" pitchFamily="18" charset="0"/>
              </a:rPr>
              <a:t>I was tired and sleeping on my idle bed</a:t>
            </a:r>
          </a:p>
          <a:p>
            <a:r>
              <a:rPr lang="en-US" sz="2800" b="1" i="1" dirty="0">
                <a:solidFill>
                  <a:srgbClr val="800000"/>
                </a:solidFill>
                <a:latin typeface="Times New Roman" panose="02020603050405020304" pitchFamily="18" charset="0"/>
                <a:cs typeface="Times New Roman" panose="02020603050405020304" pitchFamily="18" charset="0"/>
              </a:rPr>
              <a:t>and imagined all work has  ceased. </a:t>
            </a:r>
          </a:p>
          <a:p>
            <a:r>
              <a:rPr lang="en-US" sz="2800" b="1" i="1" dirty="0">
                <a:solidFill>
                  <a:srgbClr val="800000"/>
                </a:solidFill>
                <a:latin typeface="Times New Roman" panose="02020603050405020304" pitchFamily="18" charset="0"/>
                <a:cs typeface="Times New Roman" panose="02020603050405020304" pitchFamily="18" charset="0"/>
              </a:rPr>
              <a:t>In the morning I woke up and found </a:t>
            </a:r>
          </a:p>
          <a:p>
            <a:r>
              <a:rPr lang="en-US" sz="2800" b="1" i="1" dirty="0">
                <a:solidFill>
                  <a:srgbClr val="800000"/>
                </a:solidFill>
                <a:latin typeface="Times New Roman" panose="02020603050405020304" pitchFamily="18" charset="0"/>
                <a:cs typeface="Times New Roman" panose="02020603050405020304" pitchFamily="18" charset="0"/>
              </a:rPr>
              <a:t>my garden full with wonders of flowers. </a:t>
            </a:r>
          </a:p>
        </p:txBody>
      </p:sp>
    </p:spTree>
    <p:extLst>
      <p:ext uri="{BB962C8B-B14F-4D97-AF65-F5344CB8AC3E}">
        <p14:creationId xmlns:p14="http://schemas.microsoft.com/office/powerpoint/2010/main" val="4260987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191F41-21CA-FCC6-C843-A7ECDD10EC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79" y="-1"/>
            <a:ext cx="12428318" cy="7776839"/>
          </a:xfrm>
          <a:prstGeom prst="rect">
            <a:avLst/>
          </a:prstGeom>
        </p:spPr>
      </p:pic>
      <p:sp>
        <p:nvSpPr>
          <p:cNvPr id="4" name="TextBox 3">
            <a:extLst>
              <a:ext uri="{FF2B5EF4-FFF2-40B4-BE49-F238E27FC236}">
                <a16:creationId xmlns:a16="http://schemas.microsoft.com/office/drawing/2014/main" id="{017D141D-C39D-EA93-32D5-BBAF69AE112B}"/>
              </a:ext>
            </a:extLst>
          </p:cNvPr>
          <p:cNvSpPr txBox="1"/>
          <p:nvPr/>
        </p:nvSpPr>
        <p:spPr>
          <a:xfrm>
            <a:off x="1802168" y="328474"/>
            <a:ext cx="8886548" cy="954107"/>
          </a:xfrm>
          <a:prstGeom prst="rect">
            <a:avLst/>
          </a:prstGeom>
          <a:noFill/>
        </p:spPr>
        <p:txBody>
          <a:bodyPr wrap="square" rtlCol="0">
            <a:spAutoFit/>
          </a:bodyPr>
          <a:lstStyle/>
          <a:p>
            <a:pPr algn="ctr"/>
            <a:r>
              <a:rPr lang="en-IN" sz="2800" b="1" dirty="0">
                <a:solidFill>
                  <a:srgbClr val="800000"/>
                </a:solidFill>
                <a:latin typeface="Times" panose="02020603050405020304" pitchFamily="18" charset="0"/>
                <a:ea typeface="Times" panose="02020603050405020304" pitchFamily="18" charset="0"/>
              </a:rPr>
              <a:t>CONCEPT OF NATURE – BASED THERAPY WITH REFERENCE TO PSALMS - 23</a:t>
            </a:r>
          </a:p>
        </p:txBody>
      </p:sp>
      <p:sp>
        <p:nvSpPr>
          <p:cNvPr id="6" name="TextBox 5">
            <a:extLst>
              <a:ext uri="{FF2B5EF4-FFF2-40B4-BE49-F238E27FC236}">
                <a16:creationId xmlns:a16="http://schemas.microsoft.com/office/drawing/2014/main" id="{4622C3D9-82DF-7935-40A0-978A6625B123}"/>
              </a:ext>
            </a:extLst>
          </p:cNvPr>
          <p:cNvSpPr txBox="1"/>
          <p:nvPr/>
        </p:nvSpPr>
        <p:spPr>
          <a:xfrm>
            <a:off x="1358493" y="1874728"/>
            <a:ext cx="9552373" cy="3108543"/>
          </a:xfrm>
          <a:prstGeom prst="rect">
            <a:avLst/>
          </a:prstGeom>
          <a:noFill/>
        </p:spPr>
        <p:txBody>
          <a:bodyPr wrap="square">
            <a:spAutoFit/>
          </a:bodyPr>
          <a:lstStyle/>
          <a:p>
            <a:pPr marR="91440"/>
            <a:r>
              <a:rPr lang="en-IN" sz="2800" b="1" i="1" dirty="0">
                <a:solidFill>
                  <a:srgbClr val="800000"/>
                </a:solidFill>
                <a:effectLst/>
                <a:latin typeface="Times" panose="02020603050405020304" pitchFamily="18" charset="0"/>
                <a:ea typeface="Times" panose="02020603050405020304" pitchFamily="18" charset="0"/>
              </a:rPr>
              <a:t>The LORD is my shepherd, I shall not be in want. He makes me lie down in green pastures, he leads me beside quiet waters, he restores my soul. He guides me in paths of righteousness for his name's sake. Even though I walk through the valley of the shadow of death, I will fear no evil, for you are with me; your rod and your staff, they comfort me. You prepare a table before me in the presence of my enemies. </a:t>
            </a:r>
            <a:endParaRPr lang="en-IN" sz="2800" b="1" i="1" dirty="0">
              <a:solidFill>
                <a:srgbClr val="8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209894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89ECE3-808B-693E-6441-ADB47F1DD5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22" y="0"/>
            <a:ext cx="12432322" cy="6858000"/>
          </a:xfrm>
          <a:prstGeom prst="rect">
            <a:avLst/>
          </a:prstGeom>
        </p:spPr>
      </p:pic>
      <p:sp>
        <p:nvSpPr>
          <p:cNvPr id="5" name="TextBox 4">
            <a:extLst>
              <a:ext uri="{FF2B5EF4-FFF2-40B4-BE49-F238E27FC236}">
                <a16:creationId xmlns:a16="http://schemas.microsoft.com/office/drawing/2014/main" id="{04A5F141-8B8F-728E-1F23-3D7A77A6D30F}"/>
              </a:ext>
            </a:extLst>
          </p:cNvPr>
          <p:cNvSpPr txBox="1"/>
          <p:nvPr/>
        </p:nvSpPr>
        <p:spPr>
          <a:xfrm>
            <a:off x="614082" y="219199"/>
            <a:ext cx="10963835" cy="1200329"/>
          </a:xfrm>
          <a:prstGeom prst="rect">
            <a:avLst/>
          </a:prstGeom>
          <a:solidFill>
            <a:schemeClr val="bg1">
              <a:lumMod val="85000"/>
            </a:schemeClr>
          </a:solidFill>
          <a:ln>
            <a:solidFill>
              <a:srgbClr val="800000"/>
            </a:solidFill>
          </a:ln>
          <a:effectLst>
            <a:outerShdw blurRad="50800" dist="38100" dir="2700000" algn="tl" rotWithShape="0">
              <a:prstClr val="black">
                <a:alpha val="40000"/>
              </a:prstClr>
            </a:outerShdw>
          </a:effectLst>
        </p:spPr>
        <p:txBody>
          <a:bodyPr wrap="square">
            <a:spAutoFit/>
          </a:bodyPr>
          <a:lstStyle/>
          <a:p>
            <a:pPr algn="ctr"/>
            <a:r>
              <a:rPr lang="en-US" sz="3600" b="1" i="0" dirty="0">
                <a:solidFill>
                  <a:srgbClr val="800000"/>
                </a:solidFill>
                <a:effectLst/>
                <a:latin typeface="Times New Roman" panose="02020603050405020304" pitchFamily="18" charset="0"/>
                <a:cs typeface="Times New Roman" panose="02020603050405020304" pitchFamily="18" charset="0"/>
              </a:rPr>
              <a:t>THERAPEUTIC LANDSCAPES, HEALING SPACES AND NATURE BASED THERAPY</a:t>
            </a:r>
            <a:endParaRPr lang="en-IN" sz="3600" b="1" dirty="0">
              <a:solidFill>
                <a:srgbClr val="80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A823B92-2541-37F7-5FEA-08B26177A8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12" y="1893104"/>
            <a:ext cx="3558988" cy="224565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49336CA-43A3-342C-E027-CA06130BEA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8244" y="2450237"/>
            <a:ext cx="4155512" cy="233747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830907A-8DA2-B1FA-1B1F-6ABFD39867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5793" y="3735340"/>
            <a:ext cx="3603811" cy="226358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0B18710B-326C-4381-618F-A60B8688BB5F}"/>
              </a:ext>
            </a:extLst>
          </p:cNvPr>
          <p:cNvSpPr txBox="1"/>
          <p:nvPr/>
        </p:nvSpPr>
        <p:spPr>
          <a:xfrm>
            <a:off x="542364" y="4243007"/>
            <a:ext cx="2980765" cy="369332"/>
          </a:xfrm>
          <a:prstGeom prst="rect">
            <a:avLst/>
          </a:prstGeom>
          <a:solidFill>
            <a:schemeClr val="bg1">
              <a:lumMod val="85000"/>
            </a:schemeClr>
          </a:solidFill>
          <a:ln>
            <a:solidFill>
              <a:srgbClr val="8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At the banks of River Thames</a:t>
            </a:r>
          </a:p>
        </p:txBody>
      </p:sp>
      <p:sp>
        <p:nvSpPr>
          <p:cNvPr id="12" name="TextBox 11">
            <a:extLst>
              <a:ext uri="{FF2B5EF4-FFF2-40B4-BE49-F238E27FC236}">
                <a16:creationId xmlns:a16="http://schemas.microsoft.com/office/drawing/2014/main" id="{0F3D5AEE-6364-2057-2445-9B7137CA6F20}"/>
              </a:ext>
            </a:extLst>
          </p:cNvPr>
          <p:cNvSpPr txBox="1"/>
          <p:nvPr/>
        </p:nvSpPr>
        <p:spPr>
          <a:xfrm>
            <a:off x="4614581" y="4956300"/>
            <a:ext cx="2962836" cy="369332"/>
          </a:xfrm>
          <a:prstGeom prst="rect">
            <a:avLst/>
          </a:prstGeom>
          <a:solidFill>
            <a:schemeClr val="bg1">
              <a:lumMod val="85000"/>
            </a:schemeClr>
          </a:solidFill>
          <a:ln>
            <a:solidFill>
              <a:srgbClr val="800000"/>
            </a:solidFill>
          </a:ln>
        </p:spPr>
        <p:txBody>
          <a:bodyPr wrap="square">
            <a:spAutoFit/>
          </a:bodyPr>
          <a:lstStyle/>
          <a:p>
            <a:r>
              <a:rPr lang="en-IN" dirty="0"/>
              <a:t>Visit to a Buddhist Monastery</a:t>
            </a:r>
          </a:p>
        </p:txBody>
      </p:sp>
      <p:sp>
        <p:nvSpPr>
          <p:cNvPr id="14" name="TextBox 13">
            <a:extLst>
              <a:ext uri="{FF2B5EF4-FFF2-40B4-BE49-F238E27FC236}">
                <a16:creationId xmlns:a16="http://schemas.microsoft.com/office/drawing/2014/main" id="{CDF535CE-FB8F-2498-95F3-0011E6EEF92C}"/>
              </a:ext>
            </a:extLst>
          </p:cNvPr>
          <p:cNvSpPr txBox="1"/>
          <p:nvPr/>
        </p:nvSpPr>
        <p:spPr>
          <a:xfrm>
            <a:off x="8765241" y="6059132"/>
            <a:ext cx="2909523" cy="369332"/>
          </a:xfrm>
          <a:prstGeom prst="rect">
            <a:avLst/>
          </a:prstGeom>
          <a:solidFill>
            <a:schemeClr val="bg1">
              <a:lumMod val="85000"/>
            </a:schemeClr>
          </a:solidFill>
          <a:ln>
            <a:solidFill>
              <a:srgbClr val="800000"/>
            </a:solidFill>
          </a:ln>
        </p:spPr>
        <p:txBody>
          <a:bodyPr wrap="square">
            <a:spAutoFit/>
          </a:bodyPr>
          <a:lstStyle/>
          <a:p>
            <a:r>
              <a:rPr lang="en-IN" dirty="0"/>
              <a:t>At the banks of River Ganges </a:t>
            </a:r>
          </a:p>
        </p:txBody>
      </p:sp>
    </p:spTree>
    <p:extLst>
      <p:ext uri="{BB962C8B-B14F-4D97-AF65-F5344CB8AC3E}">
        <p14:creationId xmlns:p14="http://schemas.microsoft.com/office/powerpoint/2010/main" val="2216289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24FB27-B63E-22E1-BAAE-07E7D96EFD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93" y="0"/>
            <a:ext cx="12351639" cy="6858000"/>
          </a:xfrm>
          <a:prstGeom prst="rect">
            <a:avLst/>
          </a:prstGeom>
        </p:spPr>
      </p:pic>
      <p:graphicFrame>
        <p:nvGraphicFramePr>
          <p:cNvPr id="11" name="Diagram 10"/>
          <p:cNvGraphicFramePr/>
          <p:nvPr/>
        </p:nvGraphicFramePr>
        <p:xfrm>
          <a:off x="2032000" y="1288973"/>
          <a:ext cx="8128000" cy="4406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p:cNvSpPr/>
          <p:nvPr/>
        </p:nvSpPr>
        <p:spPr>
          <a:xfrm>
            <a:off x="4021157" y="385590"/>
            <a:ext cx="3752129" cy="369332"/>
          </a:xfrm>
          <a:prstGeom prst="rect">
            <a:avLst/>
          </a:prstGeom>
        </p:spPr>
        <p:txBody>
          <a:bodyPr wrap="square">
            <a:spAutoFit/>
          </a:bodyPr>
          <a:lstStyle/>
          <a:p>
            <a:endParaRPr lang="en-US" dirty="0"/>
          </a:p>
        </p:txBody>
      </p:sp>
      <p:sp>
        <p:nvSpPr>
          <p:cNvPr id="13" name="TextBox 12">
            <a:extLst>
              <a:ext uri="{FF2B5EF4-FFF2-40B4-BE49-F238E27FC236}">
                <a16:creationId xmlns:a16="http://schemas.microsoft.com/office/drawing/2014/main" id="{05FA2348-896B-E81A-B0B9-F947EC62F918}"/>
              </a:ext>
            </a:extLst>
          </p:cNvPr>
          <p:cNvSpPr txBox="1"/>
          <p:nvPr/>
        </p:nvSpPr>
        <p:spPr>
          <a:xfrm>
            <a:off x="2811192" y="322728"/>
            <a:ext cx="6481482" cy="646331"/>
          </a:xfrm>
          <a:prstGeom prst="rect">
            <a:avLst/>
          </a:prstGeom>
          <a:solidFill>
            <a:schemeClr val="bg1">
              <a:lumMod val="85000"/>
            </a:schemeClr>
          </a:solidFill>
          <a:ln>
            <a:solidFill>
              <a:srgbClr val="800000"/>
            </a:solidFill>
          </a:ln>
          <a:effectLst>
            <a:outerShdw blurRad="50800" dist="38100" dir="2700000" algn="tl" rotWithShape="0">
              <a:prstClr val="black">
                <a:alpha val="40000"/>
              </a:prstClr>
            </a:outerShdw>
          </a:effectLst>
        </p:spPr>
        <p:txBody>
          <a:bodyPr wrap="square" rtlCol="0">
            <a:spAutoFit/>
          </a:bodyPr>
          <a:lstStyle/>
          <a:p>
            <a:r>
              <a:rPr lang="en-IN" sz="3600" b="1" dirty="0">
                <a:solidFill>
                  <a:srgbClr val="800000"/>
                </a:solidFill>
                <a:latin typeface="Times New Roman" panose="02020603050405020304" pitchFamily="18" charset="0"/>
                <a:cs typeface="Times New Roman" panose="02020603050405020304" pitchFamily="18" charset="0"/>
              </a:rPr>
              <a:t>RELEVANCE OF THE STUDY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24FB27-B63E-22E1-BAAE-07E7D96EFD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93" y="0"/>
            <a:ext cx="12351639" cy="6858000"/>
          </a:xfrm>
          <a:prstGeom prst="rect">
            <a:avLst/>
          </a:prstGeom>
        </p:spPr>
      </p:pic>
      <p:graphicFrame>
        <p:nvGraphicFramePr>
          <p:cNvPr id="11" name="Diagram 10"/>
          <p:cNvGraphicFramePr/>
          <p:nvPr/>
        </p:nvGraphicFramePr>
        <p:xfrm>
          <a:off x="2032000" y="1288973"/>
          <a:ext cx="8128000" cy="4406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p:cNvSpPr/>
          <p:nvPr/>
        </p:nvSpPr>
        <p:spPr>
          <a:xfrm>
            <a:off x="4021157" y="385590"/>
            <a:ext cx="3752129" cy="369332"/>
          </a:xfrm>
          <a:prstGeom prst="rect">
            <a:avLst/>
          </a:prstGeom>
        </p:spPr>
        <p:txBody>
          <a:bodyPr wrap="square">
            <a:spAutoFit/>
          </a:bodyPr>
          <a:lstStyle/>
          <a:p>
            <a:endParaRPr lang="en-US" dirty="0"/>
          </a:p>
        </p:txBody>
      </p:sp>
      <p:sp>
        <p:nvSpPr>
          <p:cNvPr id="13" name="TextBox 12">
            <a:extLst>
              <a:ext uri="{FF2B5EF4-FFF2-40B4-BE49-F238E27FC236}">
                <a16:creationId xmlns:a16="http://schemas.microsoft.com/office/drawing/2014/main" id="{05FA2348-896B-E81A-B0B9-F947EC62F918}"/>
              </a:ext>
            </a:extLst>
          </p:cNvPr>
          <p:cNvSpPr txBox="1"/>
          <p:nvPr/>
        </p:nvSpPr>
        <p:spPr>
          <a:xfrm>
            <a:off x="2811192" y="322728"/>
            <a:ext cx="6481482" cy="646331"/>
          </a:xfrm>
          <a:prstGeom prst="rect">
            <a:avLst/>
          </a:prstGeom>
          <a:solidFill>
            <a:schemeClr val="bg1">
              <a:lumMod val="85000"/>
            </a:schemeClr>
          </a:solidFill>
          <a:ln>
            <a:solidFill>
              <a:srgbClr val="800000"/>
            </a:solidFill>
          </a:ln>
          <a:effectLst>
            <a:outerShdw blurRad="50800" dist="38100" dir="2700000" algn="tl" rotWithShape="0">
              <a:prstClr val="black">
                <a:alpha val="40000"/>
              </a:prstClr>
            </a:outerShdw>
          </a:effectLst>
        </p:spPr>
        <p:txBody>
          <a:bodyPr wrap="square" rtlCol="0">
            <a:spAutoFit/>
          </a:bodyPr>
          <a:lstStyle/>
          <a:p>
            <a:r>
              <a:rPr lang="en-IN" sz="3600" b="1" dirty="0">
                <a:solidFill>
                  <a:srgbClr val="800000"/>
                </a:solidFill>
                <a:latin typeface="Times New Roman" panose="02020603050405020304" pitchFamily="18" charset="0"/>
                <a:cs typeface="Times New Roman" panose="02020603050405020304" pitchFamily="18" charset="0"/>
              </a:rPr>
              <a:t>RELEVANCE OF THE STUDY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6BE76F-D940-7438-5441-D1CFB4181C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22" y="0"/>
            <a:ext cx="12414392" cy="6858000"/>
          </a:xfrm>
          <a:prstGeom prst="rect">
            <a:avLst/>
          </a:prstGeom>
        </p:spPr>
      </p:pic>
      <p:sp>
        <p:nvSpPr>
          <p:cNvPr id="4" name="TextBox 3">
            <a:extLst>
              <a:ext uri="{FF2B5EF4-FFF2-40B4-BE49-F238E27FC236}">
                <a16:creationId xmlns:a16="http://schemas.microsoft.com/office/drawing/2014/main" id="{8872E60C-335C-7357-2AD9-7B4CA9970F6F}"/>
              </a:ext>
            </a:extLst>
          </p:cNvPr>
          <p:cNvSpPr txBox="1"/>
          <p:nvPr/>
        </p:nvSpPr>
        <p:spPr>
          <a:xfrm>
            <a:off x="4008086" y="277906"/>
            <a:ext cx="4222377" cy="646331"/>
          </a:xfrm>
          <a:prstGeom prst="rect">
            <a:avLst/>
          </a:prstGeom>
          <a:solidFill>
            <a:schemeClr val="bg1">
              <a:lumMod val="85000"/>
            </a:schemeClr>
          </a:solidFill>
          <a:ln>
            <a:solidFill>
              <a:srgbClr val="800000"/>
            </a:solidFill>
          </a:ln>
          <a:effectLst>
            <a:outerShdw blurRad="50800" dist="38100" dir="2700000" algn="tl" rotWithShape="0">
              <a:prstClr val="black">
                <a:alpha val="40000"/>
              </a:prstClr>
            </a:outerShdw>
          </a:effectLst>
        </p:spPr>
        <p:txBody>
          <a:bodyPr wrap="square" rtlCol="0">
            <a:spAutoFit/>
          </a:bodyPr>
          <a:lstStyle/>
          <a:p>
            <a:r>
              <a:rPr lang="en-IN" sz="3600" b="1" dirty="0">
                <a:solidFill>
                  <a:srgbClr val="800000"/>
                </a:solidFill>
                <a:latin typeface="Times New Roman" panose="02020603050405020304" pitchFamily="18" charset="0"/>
                <a:cs typeface="Times New Roman" panose="02020603050405020304" pitchFamily="18" charset="0"/>
              </a:rPr>
              <a:t>MAJOR FINDINGS </a:t>
            </a:r>
          </a:p>
        </p:txBody>
      </p:sp>
      <p:graphicFrame>
        <p:nvGraphicFramePr>
          <p:cNvPr id="5" name="Diagram 4">
            <a:extLst>
              <a:ext uri="{FF2B5EF4-FFF2-40B4-BE49-F238E27FC236}">
                <a16:creationId xmlns:a16="http://schemas.microsoft.com/office/drawing/2014/main" id="{8AA3A3AD-92FD-FD54-223E-26C04E5D8994}"/>
              </a:ext>
            </a:extLst>
          </p:cNvPr>
          <p:cNvGraphicFramePr/>
          <p:nvPr>
            <p:extLst>
              <p:ext uri="{D42A27DB-BD31-4B8C-83A1-F6EECF244321}">
                <p14:modId xmlns:p14="http://schemas.microsoft.com/office/powerpoint/2010/main" val="3365873586"/>
              </p:ext>
            </p:extLst>
          </p:nvPr>
        </p:nvGraphicFramePr>
        <p:xfrm>
          <a:off x="1798918" y="127547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5675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59828F-393C-26F3-5E3C-02E47427E5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87" y="0"/>
            <a:ext cx="12423357" cy="6858000"/>
          </a:xfrm>
          <a:prstGeom prst="rect">
            <a:avLst/>
          </a:prstGeom>
        </p:spPr>
      </p:pic>
      <p:sp>
        <p:nvSpPr>
          <p:cNvPr id="8" name="TextBox 7">
            <a:extLst>
              <a:ext uri="{FF2B5EF4-FFF2-40B4-BE49-F238E27FC236}">
                <a16:creationId xmlns:a16="http://schemas.microsoft.com/office/drawing/2014/main" id="{E6AE3F37-9DFF-D7AE-F85F-180C8252C486}"/>
              </a:ext>
            </a:extLst>
          </p:cNvPr>
          <p:cNvSpPr txBox="1"/>
          <p:nvPr/>
        </p:nvSpPr>
        <p:spPr>
          <a:xfrm>
            <a:off x="2850777" y="347334"/>
            <a:ext cx="6732494" cy="646331"/>
          </a:xfrm>
          <a:prstGeom prst="rect">
            <a:avLst/>
          </a:prstGeom>
          <a:solidFill>
            <a:schemeClr val="bg1">
              <a:lumMod val="85000"/>
            </a:schemeClr>
          </a:solidFill>
          <a:ln>
            <a:solidFill>
              <a:srgbClr val="800000"/>
            </a:solidFill>
          </a:ln>
          <a:effectLst>
            <a:outerShdw blurRad="50800" dist="38100" dir="2700000" algn="tl" rotWithShape="0">
              <a:prstClr val="black">
                <a:alpha val="40000"/>
              </a:prstClr>
            </a:outerShdw>
          </a:effectLst>
        </p:spPr>
        <p:txBody>
          <a:bodyPr wrap="square" rtlCol="0">
            <a:spAutoFit/>
          </a:bodyPr>
          <a:lstStyle/>
          <a:p>
            <a:r>
              <a:rPr lang="en-IN" sz="3600" b="1" dirty="0">
                <a:solidFill>
                  <a:srgbClr val="800000"/>
                </a:solidFill>
                <a:latin typeface="Times New Roman" panose="02020603050405020304" pitchFamily="18" charset="0"/>
                <a:cs typeface="Times New Roman" panose="02020603050405020304" pitchFamily="18" charset="0"/>
              </a:rPr>
              <a:t>LIMITATIONS OF THE STUDY </a:t>
            </a:r>
          </a:p>
        </p:txBody>
      </p:sp>
      <p:sp>
        <p:nvSpPr>
          <p:cNvPr id="10" name="TextBox 9">
            <a:extLst>
              <a:ext uri="{FF2B5EF4-FFF2-40B4-BE49-F238E27FC236}">
                <a16:creationId xmlns:a16="http://schemas.microsoft.com/office/drawing/2014/main" id="{E7D5CC7D-ADB6-BBF5-FA0D-170A3B628289}"/>
              </a:ext>
            </a:extLst>
          </p:cNvPr>
          <p:cNvSpPr txBox="1"/>
          <p:nvPr/>
        </p:nvSpPr>
        <p:spPr>
          <a:xfrm rot="10800000" flipH="1" flipV="1">
            <a:off x="936812" y="1863729"/>
            <a:ext cx="10318376" cy="2062103"/>
          </a:xfrm>
          <a:prstGeom prst="rect">
            <a:avLst/>
          </a:prstGeom>
          <a:noFill/>
        </p:spPr>
        <p:txBody>
          <a:bodyPr wrap="square" rtlCol="0">
            <a:spAutoFit/>
          </a:bodyPr>
          <a:lstStyle/>
          <a:p>
            <a:r>
              <a:rPr lang="en-IN" sz="3200" b="1" dirty="0">
                <a:solidFill>
                  <a:srgbClr val="800000"/>
                </a:solidFill>
                <a:latin typeface="Times New Roman" panose="02020603050405020304" pitchFamily="18" charset="0"/>
                <a:cs typeface="Times New Roman" panose="02020603050405020304" pitchFamily="18" charset="0"/>
              </a:rPr>
              <a:t>Due to constraints of time, the researcher could not extend the research to include any field work and had to limit the study to the textual analysis of Rabindranath Tagore’s Gitanjali and select Psalms from the Bible.  </a:t>
            </a:r>
          </a:p>
        </p:txBody>
      </p:sp>
    </p:spTree>
    <p:extLst>
      <p:ext uri="{BB962C8B-B14F-4D97-AF65-F5344CB8AC3E}">
        <p14:creationId xmlns:p14="http://schemas.microsoft.com/office/powerpoint/2010/main" val="242438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837ABF-316D-4565-B96E-9500007A30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64" y="0"/>
            <a:ext cx="12472527" cy="6858000"/>
          </a:xfrm>
          <a:prstGeom prst="rect">
            <a:avLst/>
          </a:prstGeom>
        </p:spPr>
      </p:pic>
      <p:sp>
        <p:nvSpPr>
          <p:cNvPr id="5" name="TextBox 4">
            <a:extLst>
              <a:ext uri="{FF2B5EF4-FFF2-40B4-BE49-F238E27FC236}">
                <a16:creationId xmlns:a16="http://schemas.microsoft.com/office/drawing/2014/main" id="{3B7B024A-944C-9BDD-A7AA-C61C1529868C}"/>
              </a:ext>
            </a:extLst>
          </p:cNvPr>
          <p:cNvSpPr txBox="1"/>
          <p:nvPr/>
        </p:nvSpPr>
        <p:spPr>
          <a:xfrm>
            <a:off x="4637244" y="166315"/>
            <a:ext cx="3024909" cy="646331"/>
          </a:xfrm>
          <a:prstGeom prst="rect">
            <a:avLst/>
          </a:prstGeom>
          <a:solidFill>
            <a:schemeClr val="bg1">
              <a:lumMod val="85000"/>
            </a:schemeClr>
          </a:solidFill>
          <a:ln>
            <a:solidFill>
              <a:schemeClr val="accent2">
                <a:lumMod val="50000"/>
              </a:schemeClr>
            </a:solidFill>
          </a:ln>
          <a:effectLst>
            <a:outerShdw blurRad="50800" dist="38100" dir="2700000" algn="tl" rotWithShape="0">
              <a:prstClr val="black">
                <a:alpha val="40000"/>
              </a:prstClr>
            </a:outerShdw>
          </a:effectLst>
        </p:spPr>
        <p:txBody>
          <a:bodyPr wrap="square">
            <a:spAutoFit/>
          </a:bodyPr>
          <a:lstStyle/>
          <a:p>
            <a:r>
              <a:rPr lang="en-IN" sz="3600" b="1" dirty="0">
                <a:solidFill>
                  <a:srgbClr val="800000"/>
                </a:solidFill>
                <a:latin typeface="Times New Roman" panose="02020603050405020304" pitchFamily="18" charset="0"/>
                <a:cs typeface="Times New Roman" panose="02020603050405020304" pitchFamily="18" charset="0"/>
              </a:rPr>
              <a:t>HOLY BIBLE </a:t>
            </a:r>
          </a:p>
        </p:txBody>
      </p:sp>
      <p:pic>
        <p:nvPicPr>
          <p:cNvPr id="6" name="Picture 5">
            <a:extLst>
              <a:ext uri="{FF2B5EF4-FFF2-40B4-BE49-F238E27FC236}">
                <a16:creationId xmlns:a16="http://schemas.microsoft.com/office/drawing/2014/main" id="{A227F4DF-9830-4BB2-71FE-EF67C2D626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41" y="1076882"/>
            <a:ext cx="12502504" cy="57811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66535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3C39F4-92B0-F120-04E1-CE72ACE94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79" y="0"/>
            <a:ext cx="12534850" cy="6858000"/>
          </a:xfrm>
          <a:prstGeom prst="rect">
            <a:avLst/>
          </a:prstGeom>
        </p:spPr>
      </p:pic>
      <p:sp>
        <p:nvSpPr>
          <p:cNvPr id="4" name="TextBox 3">
            <a:extLst>
              <a:ext uri="{FF2B5EF4-FFF2-40B4-BE49-F238E27FC236}">
                <a16:creationId xmlns:a16="http://schemas.microsoft.com/office/drawing/2014/main" id="{8A943FD0-0A87-9DB2-7DE0-12DBC0B292ED}"/>
              </a:ext>
            </a:extLst>
          </p:cNvPr>
          <p:cNvSpPr txBox="1"/>
          <p:nvPr/>
        </p:nvSpPr>
        <p:spPr>
          <a:xfrm>
            <a:off x="1981200" y="169440"/>
            <a:ext cx="8413376" cy="646331"/>
          </a:xfrm>
          <a:prstGeom prst="rect">
            <a:avLst/>
          </a:prstGeom>
          <a:solidFill>
            <a:schemeClr val="bg1">
              <a:lumMod val="85000"/>
            </a:schemeClr>
          </a:solidFill>
          <a:ln>
            <a:solidFill>
              <a:srgbClr val="800000"/>
            </a:solidFill>
          </a:ln>
        </p:spPr>
        <p:txBody>
          <a:bodyPr wrap="square">
            <a:spAutoFit/>
          </a:bodyPr>
          <a:lstStyle/>
          <a:p>
            <a:pPr algn="ctr"/>
            <a:r>
              <a:rPr lang="en-US" sz="3600" b="1" dirty="0">
                <a:solidFill>
                  <a:srgbClr val="800000"/>
                </a:solidFill>
                <a:latin typeface="Times New Roman" panose="02020603050405020304" pitchFamily="18" charset="0"/>
                <a:cs typeface="Times New Roman" panose="02020603050405020304" pitchFamily="18" charset="0"/>
              </a:rPr>
              <a:t>SCOPE FOR FURTHER RESEARCH </a:t>
            </a:r>
            <a:endParaRPr lang="en-IN" sz="3600" b="1" dirty="0">
              <a:solidFill>
                <a:srgbClr val="8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8DFDBE3-6ACE-D583-C306-9A15B64FCD35}"/>
              </a:ext>
            </a:extLst>
          </p:cNvPr>
          <p:cNvSpPr txBox="1"/>
          <p:nvPr/>
        </p:nvSpPr>
        <p:spPr>
          <a:xfrm>
            <a:off x="1129553" y="1358242"/>
            <a:ext cx="9932894" cy="5170646"/>
          </a:xfrm>
          <a:prstGeom prst="rect">
            <a:avLst/>
          </a:prstGeom>
          <a:noFill/>
        </p:spPr>
        <p:txBody>
          <a:bodyPr wrap="square" rtlCol="0">
            <a:spAutoFit/>
          </a:bodyPr>
          <a:lstStyle/>
          <a:p>
            <a:r>
              <a:rPr lang="en-IN" sz="2400" b="1" dirty="0">
                <a:solidFill>
                  <a:srgbClr val="800000"/>
                </a:solidFill>
                <a:latin typeface="Times New Roman" panose="02020603050405020304" pitchFamily="18" charset="0"/>
                <a:cs typeface="Times New Roman" panose="02020603050405020304" pitchFamily="18" charset="0"/>
              </a:rPr>
              <a:t>Research about Therapeutic Landscapes can be done, studying and understanding how natural landscapes work and heal ultimately.</a:t>
            </a:r>
          </a:p>
          <a:p>
            <a:endParaRPr lang="en-IN" sz="2400" b="1" dirty="0">
              <a:solidFill>
                <a:srgbClr val="800000"/>
              </a:solidFill>
              <a:latin typeface="Times New Roman" panose="02020603050405020304" pitchFamily="18" charset="0"/>
              <a:cs typeface="Times New Roman" panose="02020603050405020304" pitchFamily="18" charset="0"/>
            </a:endParaRPr>
          </a:p>
          <a:p>
            <a:r>
              <a:rPr lang="en-IN" sz="2400" b="1" dirty="0">
                <a:solidFill>
                  <a:srgbClr val="800000"/>
                </a:solidFill>
                <a:latin typeface="Times New Roman" panose="02020603050405020304" pitchFamily="18" charset="0"/>
                <a:cs typeface="Times New Roman" panose="02020603050405020304" pitchFamily="18" charset="0"/>
              </a:rPr>
              <a:t>Studies can be done on the practical approaches of Nature Therapy carrying out field work and recording the experiences of the clients and their healing after the therapy. </a:t>
            </a:r>
          </a:p>
          <a:p>
            <a:endParaRPr lang="en-IN" sz="2400" b="1" dirty="0">
              <a:solidFill>
                <a:srgbClr val="800000"/>
              </a:solidFill>
              <a:latin typeface="Times New Roman" panose="02020603050405020304" pitchFamily="18" charset="0"/>
              <a:cs typeface="Times New Roman" panose="02020603050405020304" pitchFamily="18" charset="0"/>
            </a:endParaRPr>
          </a:p>
          <a:p>
            <a:r>
              <a:rPr lang="en-IN" sz="2400" b="1" dirty="0">
                <a:solidFill>
                  <a:srgbClr val="800000"/>
                </a:solidFill>
                <a:latin typeface="Times New Roman" panose="02020603050405020304" pitchFamily="18" charset="0"/>
                <a:cs typeface="Times New Roman" panose="02020603050405020304" pitchFamily="18" charset="0"/>
              </a:rPr>
              <a:t>Nature Therapy can be collaborated with other disciplines to attain healthcare and healing more effectively, using language as another factor in the therapeutic process. </a:t>
            </a:r>
          </a:p>
          <a:p>
            <a:endParaRPr lang="en-IN" sz="2400" b="1" dirty="0">
              <a:solidFill>
                <a:srgbClr val="800000"/>
              </a:solidFill>
              <a:latin typeface="Times New Roman" panose="02020603050405020304" pitchFamily="18" charset="0"/>
              <a:cs typeface="Times New Roman" panose="02020603050405020304" pitchFamily="18" charset="0"/>
            </a:endParaRPr>
          </a:p>
          <a:p>
            <a:r>
              <a:rPr lang="en-IN" sz="2400" b="1" dirty="0">
                <a:solidFill>
                  <a:srgbClr val="800000"/>
                </a:solidFill>
                <a:latin typeface="Times New Roman" panose="02020603050405020304" pitchFamily="18" charset="0"/>
                <a:cs typeface="Times New Roman" panose="02020603050405020304" pitchFamily="18" charset="0"/>
              </a:rPr>
              <a:t>Literary analysis and critical study of eco-fiction can be researched, analysing the natural phenomenon and their effects on the characters. </a:t>
            </a:r>
          </a:p>
          <a:p>
            <a:endParaRPr lang="en-IN" dirty="0"/>
          </a:p>
        </p:txBody>
      </p:sp>
    </p:spTree>
    <p:extLst>
      <p:ext uri="{BB962C8B-B14F-4D97-AF65-F5344CB8AC3E}">
        <p14:creationId xmlns:p14="http://schemas.microsoft.com/office/powerpoint/2010/main" val="3591719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D19AC11-6FA5-98CA-92B6-7CD5D3A2B5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307" y="555416"/>
            <a:ext cx="4389023" cy="5853407"/>
          </a:xfrm>
          <a:prstGeom prst="rect">
            <a:avLst/>
          </a:prstGeom>
          <a:ln>
            <a:noFill/>
          </a:ln>
          <a:effectLst>
            <a:softEdge rad="112500"/>
          </a:effectLst>
        </p:spPr>
      </p:pic>
      <p:sp>
        <p:nvSpPr>
          <p:cNvPr id="12" name="TextBox 11">
            <a:extLst>
              <a:ext uri="{FF2B5EF4-FFF2-40B4-BE49-F238E27FC236}">
                <a16:creationId xmlns:a16="http://schemas.microsoft.com/office/drawing/2014/main" id="{1CF60948-33D7-08D5-19EE-782FC3F76DA8}"/>
              </a:ext>
            </a:extLst>
          </p:cNvPr>
          <p:cNvSpPr txBox="1"/>
          <p:nvPr/>
        </p:nvSpPr>
        <p:spPr>
          <a:xfrm>
            <a:off x="5280213" y="4975411"/>
            <a:ext cx="6266328" cy="1200329"/>
          </a:xfrm>
          <a:prstGeom prst="rect">
            <a:avLst/>
          </a:prstGeom>
          <a:solidFill>
            <a:schemeClr val="bg1">
              <a:lumMod val="85000"/>
            </a:schemeClr>
          </a:solidFill>
          <a:ln>
            <a:solidFill>
              <a:srgbClr val="800000"/>
            </a:solidFill>
          </a:ln>
          <a:effectLst>
            <a:outerShdw blurRad="76200" dist="12700" dir="8100000" sy="-23000" kx="800400" algn="br" rotWithShape="0">
              <a:prstClr val="black">
                <a:alpha val="20000"/>
              </a:prstClr>
            </a:outerShdw>
          </a:effectLst>
        </p:spPr>
        <p:txBody>
          <a:bodyPr wrap="square" rtlCol="0">
            <a:spAutoFit/>
          </a:bodyPr>
          <a:lstStyle/>
          <a:p>
            <a:r>
              <a:rPr lang="en-IN" sz="7200" dirty="0">
                <a:solidFill>
                  <a:srgbClr val="800000"/>
                </a:solidFill>
                <a:latin typeface="Lucida Calligraphy" panose="03010101010101010101" pitchFamily="66" charset="0"/>
              </a:rPr>
              <a:t>Thank You..</a:t>
            </a:r>
          </a:p>
        </p:txBody>
      </p:sp>
    </p:spTree>
    <p:extLst>
      <p:ext uri="{BB962C8B-B14F-4D97-AF65-F5344CB8AC3E}">
        <p14:creationId xmlns:p14="http://schemas.microsoft.com/office/powerpoint/2010/main" val="332675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CF4FFB-0A0D-1A67-8AEF-2999114D2E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27" y="0"/>
            <a:ext cx="12444818" cy="6858000"/>
          </a:xfrm>
          <a:prstGeom prst="rect">
            <a:avLst/>
          </a:prstGeom>
        </p:spPr>
      </p:pic>
      <p:pic>
        <p:nvPicPr>
          <p:cNvPr id="4" name="Picture 3">
            <a:extLst>
              <a:ext uri="{FF2B5EF4-FFF2-40B4-BE49-F238E27FC236}">
                <a16:creationId xmlns:a16="http://schemas.microsoft.com/office/drawing/2014/main" id="{074777DB-EC3C-7DF7-DB77-BDB5600E2E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77" y="886690"/>
            <a:ext cx="12475068" cy="6078885"/>
          </a:xfrm>
          <a:prstGeom prst="rect">
            <a:avLst/>
          </a:prstGeom>
        </p:spPr>
      </p:pic>
      <p:sp>
        <p:nvSpPr>
          <p:cNvPr id="6" name="TextBox 5">
            <a:extLst>
              <a:ext uri="{FF2B5EF4-FFF2-40B4-BE49-F238E27FC236}">
                <a16:creationId xmlns:a16="http://schemas.microsoft.com/office/drawing/2014/main" id="{70648FE3-F6BF-232C-E80C-1D480F7F0F63}"/>
              </a:ext>
            </a:extLst>
          </p:cNvPr>
          <p:cNvSpPr txBox="1"/>
          <p:nvPr/>
        </p:nvSpPr>
        <p:spPr>
          <a:xfrm>
            <a:off x="4625110" y="132784"/>
            <a:ext cx="2727036" cy="646331"/>
          </a:xfrm>
          <a:prstGeom prst="rect">
            <a:avLst/>
          </a:prstGeom>
          <a:solidFill>
            <a:schemeClr val="bg1">
              <a:lumMod val="85000"/>
            </a:schemeClr>
          </a:solidFill>
          <a:ln>
            <a:solidFill>
              <a:schemeClr val="accent2">
                <a:lumMod val="50000"/>
              </a:schemeClr>
            </a:solidFill>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600" b="1"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rPr>
              <a:t>GITANJALI</a:t>
            </a:r>
          </a:p>
        </p:txBody>
      </p:sp>
    </p:spTree>
    <p:extLst>
      <p:ext uri="{BB962C8B-B14F-4D97-AF65-F5344CB8AC3E}">
        <p14:creationId xmlns:p14="http://schemas.microsoft.com/office/powerpoint/2010/main" val="1435049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A50707-C557-B73D-C3B8-867E51CFDD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093" y="0"/>
            <a:ext cx="12436185" cy="6858000"/>
          </a:xfrm>
          <a:prstGeom prst="rect">
            <a:avLst/>
          </a:prstGeom>
        </p:spPr>
      </p:pic>
      <p:sp>
        <p:nvSpPr>
          <p:cNvPr id="5" name="TextBox 4">
            <a:extLst>
              <a:ext uri="{FF2B5EF4-FFF2-40B4-BE49-F238E27FC236}">
                <a16:creationId xmlns:a16="http://schemas.microsoft.com/office/drawing/2014/main" id="{75812D07-031E-70B5-1619-8E0BC4464AD9}"/>
              </a:ext>
            </a:extLst>
          </p:cNvPr>
          <p:cNvSpPr txBox="1"/>
          <p:nvPr/>
        </p:nvSpPr>
        <p:spPr>
          <a:xfrm>
            <a:off x="390914" y="2356060"/>
            <a:ext cx="8161957" cy="1938992"/>
          </a:xfrm>
          <a:prstGeom prst="rect">
            <a:avLst/>
          </a:prstGeom>
          <a:noFill/>
        </p:spPr>
        <p:txBody>
          <a:bodyPr wrap="square">
            <a:spAutoFit/>
          </a:bodyPr>
          <a:lstStyle/>
          <a:p>
            <a:pPr lvl="0"/>
            <a:r>
              <a:rPr lang="en-IN" sz="4000" dirty="0">
                <a:solidFill>
                  <a:srgbClr val="800000"/>
                </a:solidFill>
                <a:latin typeface="Times New Roman" pitchFamily="18" charset="0"/>
                <a:cs typeface="Times New Roman" pitchFamily="18" charset="0"/>
              </a:rPr>
              <a:t>The study focuses on correlation of nature spirituality and healing from the select verses of Psalms and Gitanjali  </a:t>
            </a:r>
            <a:endParaRPr lang="en-US" sz="4000" dirty="0">
              <a:solidFill>
                <a:srgbClr val="80000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8A94BDC7-DA81-7D96-29FF-2E8A8A77FA07}"/>
              </a:ext>
            </a:extLst>
          </p:cNvPr>
          <p:cNvSpPr txBox="1"/>
          <p:nvPr/>
        </p:nvSpPr>
        <p:spPr>
          <a:xfrm>
            <a:off x="2798619" y="531699"/>
            <a:ext cx="6779490" cy="646331"/>
          </a:xfrm>
          <a:prstGeom prst="rect">
            <a:avLst/>
          </a:prstGeom>
          <a:solidFill>
            <a:schemeClr val="bg1">
              <a:lumMod val="85000"/>
            </a:schemeClr>
          </a:solidFill>
          <a:ln>
            <a:solidFill>
              <a:schemeClr val="accent2">
                <a:lumMod val="50000"/>
              </a:schemeClr>
            </a:solidFill>
          </a:ln>
          <a:effectLst>
            <a:outerShdw blurRad="50800" dist="38100" dir="2700000" algn="tl" rotWithShape="0">
              <a:prstClr val="black">
                <a:alpha val="40000"/>
              </a:prstClr>
            </a:outerShdw>
          </a:effectLst>
        </p:spPr>
        <p:txBody>
          <a:bodyPr wrap="square" rtlCol="0">
            <a:spAutoFit/>
          </a:bodyPr>
          <a:lstStyle/>
          <a:p>
            <a:r>
              <a:rPr lang="en-IN" sz="3600" dirty="0">
                <a:solidFill>
                  <a:srgbClr val="800000"/>
                </a:solidFill>
                <a:latin typeface="Times New Roman" panose="02020603050405020304" pitchFamily="18" charset="0"/>
                <a:cs typeface="Times New Roman" panose="02020603050405020304" pitchFamily="18" charset="0"/>
              </a:rPr>
              <a:t>BACKGROUND OF THE STUDY </a:t>
            </a:r>
          </a:p>
        </p:txBody>
      </p:sp>
    </p:spTree>
    <p:extLst>
      <p:ext uri="{BB962C8B-B14F-4D97-AF65-F5344CB8AC3E}">
        <p14:creationId xmlns:p14="http://schemas.microsoft.com/office/powerpoint/2010/main" val="1263534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7712B6-66F6-B04B-38C8-C3F7A0E79A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87" y="0"/>
            <a:ext cx="12450251" cy="6858000"/>
          </a:xfrm>
          <a:prstGeom prst="rect">
            <a:avLst/>
          </a:prstGeom>
          <a:noFill/>
        </p:spPr>
      </p:pic>
      <p:sp>
        <p:nvSpPr>
          <p:cNvPr id="4" name="TextBox 3">
            <a:extLst>
              <a:ext uri="{FF2B5EF4-FFF2-40B4-BE49-F238E27FC236}">
                <a16:creationId xmlns:a16="http://schemas.microsoft.com/office/drawing/2014/main" id="{55DB8CF9-D2BF-28F1-3A9B-722B8CC6AC45}"/>
              </a:ext>
            </a:extLst>
          </p:cNvPr>
          <p:cNvSpPr txBox="1"/>
          <p:nvPr/>
        </p:nvSpPr>
        <p:spPr>
          <a:xfrm>
            <a:off x="3043517" y="170328"/>
            <a:ext cx="6104966" cy="707886"/>
          </a:xfrm>
          <a:prstGeom prst="rect">
            <a:avLst/>
          </a:prstGeom>
          <a:solidFill>
            <a:schemeClr val="bg1">
              <a:lumMod val="85000"/>
            </a:schemeClr>
          </a:solidFill>
          <a:ln>
            <a:solidFill>
              <a:schemeClr val="accent2">
                <a:lumMod val="50000"/>
              </a:schemeClr>
            </a:solidFill>
          </a:ln>
          <a:effectLst>
            <a:outerShdw blurRad="50800" dist="38100" dir="2700000" algn="tl" rotWithShape="0">
              <a:prstClr val="black">
                <a:alpha val="40000"/>
              </a:prstClr>
            </a:outerShdw>
          </a:effectLst>
        </p:spPr>
        <p:txBody>
          <a:bodyPr wrap="square" rtlCol="0">
            <a:spAutoFit/>
          </a:bodyPr>
          <a:lstStyle/>
          <a:p>
            <a:r>
              <a:rPr lang="en-IN" sz="4000" b="1" dirty="0">
                <a:solidFill>
                  <a:srgbClr val="800000"/>
                </a:solidFill>
                <a:latin typeface="Times New Roman" panose="02020603050405020304" pitchFamily="18" charset="0"/>
                <a:cs typeface="Times New Roman" panose="02020603050405020304" pitchFamily="18" charset="0"/>
              </a:rPr>
              <a:t>RESEARCH QUESTIONS </a:t>
            </a:r>
          </a:p>
        </p:txBody>
      </p:sp>
      <p:sp>
        <p:nvSpPr>
          <p:cNvPr id="5" name="TextBox 4">
            <a:extLst>
              <a:ext uri="{FF2B5EF4-FFF2-40B4-BE49-F238E27FC236}">
                <a16:creationId xmlns:a16="http://schemas.microsoft.com/office/drawing/2014/main" id="{91736700-BC82-74D3-014C-C4DB63DEB6ED}"/>
              </a:ext>
            </a:extLst>
          </p:cNvPr>
          <p:cNvSpPr txBox="1"/>
          <p:nvPr/>
        </p:nvSpPr>
        <p:spPr>
          <a:xfrm>
            <a:off x="1618990" y="1765719"/>
            <a:ext cx="9018495" cy="4524315"/>
          </a:xfrm>
          <a:prstGeom prst="rect">
            <a:avLst/>
          </a:prstGeom>
          <a:noFill/>
        </p:spPr>
        <p:txBody>
          <a:bodyPr wrap="square" rtlCol="0">
            <a:spAutoFit/>
          </a:bodyPr>
          <a:lstStyle/>
          <a:p>
            <a:pPr marL="342900" indent="-342900" algn="l">
              <a:buFont typeface="Wingdings" panose="05000000000000000000" pitchFamily="2" charset="2"/>
              <a:buChar char="§"/>
            </a:pPr>
            <a:r>
              <a:rPr lang="en-US" sz="2400" b="1" i="0" dirty="0">
                <a:solidFill>
                  <a:srgbClr val="800000"/>
                </a:solidFill>
                <a:effectLst/>
                <a:latin typeface="Times New Roman" panose="02020603050405020304" pitchFamily="18" charset="0"/>
                <a:cs typeface="Times New Roman" panose="02020603050405020304" pitchFamily="18" charset="0"/>
              </a:rPr>
              <a:t>Is there a similarity in the portrait of Nature from a literary and spiritual point of views..?</a:t>
            </a:r>
          </a:p>
          <a:p>
            <a:pPr marL="342900" indent="-342900" algn="l">
              <a:buFont typeface="Wingdings" panose="05000000000000000000" pitchFamily="2" charset="2"/>
              <a:buChar char="§"/>
            </a:pPr>
            <a:endParaRPr lang="en-US" sz="2400" b="1" i="0" dirty="0">
              <a:solidFill>
                <a:srgbClr val="800000"/>
              </a:solidFill>
              <a:effectLst/>
              <a:latin typeface="Times New Roman" panose="02020603050405020304" pitchFamily="18" charset="0"/>
              <a:cs typeface="Times New Roman" panose="02020603050405020304" pitchFamily="18" charset="0"/>
            </a:endParaRPr>
          </a:p>
          <a:p>
            <a:pPr marL="342900" indent="-342900" algn="l">
              <a:buFont typeface="Wingdings" panose="05000000000000000000" pitchFamily="2" charset="2"/>
              <a:buChar char="§"/>
            </a:pPr>
            <a:r>
              <a:rPr lang="en-US" sz="2400" b="1" i="0" dirty="0">
                <a:solidFill>
                  <a:srgbClr val="800000"/>
                </a:solidFill>
                <a:effectLst/>
                <a:latin typeface="Times New Roman" panose="02020603050405020304" pitchFamily="18" charset="0"/>
                <a:cs typeface="Times New Roman" panose="02020603050405020304" pitchFamily="18" charset="0"/>
              </a:rPr>
              <a:t>Is there a scope of application of NBT and its healing effects in the literary contexts as much as the real life contexts.? </a:t>
            </a:r>
          </a:p>
          <a:p>
            <a:pPr marL="342900" indent="-342900" algn="l">
              <a:buFont typeface="Wingdings" panose="05000000000000000000" pitchFamily="2" charset="2"/>
              <a:buChar char="§"/>
            </a:pPr>
            <a:endParaRPr lang="en-US" sz="2400" b="1" i="0" dirty="0">
              <a:solidFill>
                <a:srgbClr val="800000"/>
              </a:solidFill>
              <a:effectLst/>
              <a:latin typeface="Times New Roman" panose="02020603050405020304" pitchFamily="18" charset="0"/>
              <a:cs typeface="Times New Roman" panose="02020603050405020304" pitchFamily="18" charset="0"/>
            </a:endParaRPr>
          </a:p>
          <a:p>
            <a:pPr marL="342900" indent="-342900" algn="l">
              <a:buFont typeface="Wingdings" panose="05000000000000000000" pitchFamily="2" charset="2"/>
              <a:buChar char="§"/>
            </a:pPr>
            <a:r>
              <a:rPr lang="en-US" sz="2400" b="1" i="0" dirty="0">
                <a:solidFill>
                  <a:srgbClr val="800000"/>
                </a:solidFill>
                <a:effectLst/>
                <a:latin typeface="Times New Roman" panose="02020603050405020304" pitchFamily="18" charset="0"/>
                <a:cs typeface="Times New Roman" panose="02020603050405020304" pitchFamily="18" charset="0"/>
              </a:rPr>
              <a:t>Do we have ample evidence in literature like spirituality, to substantiate that Nature has therapeutic effects of restoring health and peace.?</a:t>
            </a:r>
          </a:p>
          <a:p>
            <a:pPr marL="342900" indent="-342900" algn="l">
              <a:buFont typeface="Wingdings" panose="05000000000000000000" pitchFamily="2" charset="2"/>
              <a:buChar char="§"/>
            </a:pPr>
            <a:endParaRPr lang="en-US" sz="2400" b="1" i="0" dirty="0">
              <a:solidFill>
                <a:srgbClr val="800000"/>
              </a:solidFill>
              <a:effectLst/>
              <a:latin typeface="Times New Roman" panose="02020603050405020304" pitchFamily="18" charset="0"/>
              <a:cs typeface="Times New Roman" panose="02020603050405020304" pitchFamily="18" charset="0"/>
            </a:endParaRPr>
          </a:p>
          <a:p>
            <a:pPr marL="342900" indent="-342900" algn="l">
              <a:buFont typeface="Wingdings" panose="05000000000000000000" pitchFamily="2" charset="2"/>
              <a:buChar char="§"/>
            </a:pPr>
            <a:r>
              <a:rPr lang="en-US" sz="2400" b="1" i="0" dirty="0">
                <a:solidFill>
                  <a:srgbClr val="800000"/>
                </a:solidFill>
                <a:effectLst/>
                <a:latin typeface="Times New Roman" panose="02020603050405020304" pitchFamily="18" charset="0"/>
                <a:cs typeface="Times New Roman" panose="02020603050405020304" pitchFamily="18" charset="0"/>
              </a:rPr>
              <a:t>Is there a parallelism between Divine, Nature and Humanity in Psalms and Gitanjali.?</a:t>
            </a:r>
          </a:p>
        </p:txBody>
      </p:sp>
    </p:spTree>
    <p:extLst>
      <p:ext uri="{BB962C8B-B14F-4D97-AF65-F5344CB8AC3E}">
        <p14:creationId xmlns:p14="http://schemas.microsoft.com/office/powerpoint/2010/main" val="979104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480127-D626-6609-B32B-8A74C56912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92" y="0"/>
            <a:ext cx="12387498" cy="6858000"/>
          </a:xfrm>
          <a:prstGeom prst="rect">
            <a:avLst/>
          </a:prstGeom>
        </p:spPr>
      </p:pic>
      <p:sp>
        <p:nvSpPr>
          <p:cNvPr id="4" name="TextBox 3">
            <a:extLst>
              <a:ext uri="{FF2B5EF4-FFF2-40B4-BE49-F238E27FC236}">
                <a16:creationId xmlns:a16="http://schemas.microsoft.com/office/drawing/2014/main" id="{40C0B85D-EDFB-BCC5-14E7-1705152CB588}"/>
              </a:ext>
            </a:extLst>
          </p:cNvPr>
          <p:cNvSpPr txBox="1"/>
          <p:nvPr/>
        </p:nvSpPr>
        <p:spPr>
          <a:xfrm>
            <a:off x="4374776" y="417810"/>
            <a:ext cx="3182472" cy="646331"/>
          </a:xfrm>
          <a:prstGeom prst="rect">
            <a:avLst/>
          </a:prstGeom>
          <a:solidFill>
            <a:schemeClr val="bg1">
              <a:lumMod val="85000"/>
            </a:schemeClr>
          </a:solidFill>
          <a:ln>
            <a:solidFill>
              <a:schemeClr val="accent2">
                <a:lumMod val="50000"/>
              </a:schemeClr>
            </a:solidFill>
          </a:ln>
          <a:effectLst>
            <a:outerShdw blurRad="50800" dist="38100" dir="2700000" algn="tl" rotWithShape="0">
              <a:prstClr val="black">
                <a:alpha val="40000"/>
              </a:prstClr>
            </a:outerShdw>
          </a:effectLst>
        </p:spPr>
        <p:txBody>
          <a:bodyPr wrap="square">
            <a:spAutoFit/>
          </a:bodyPr>
          <a:lstStyle/>
          <a:p>
            <a:r>
              <a:rPr lang="en-IN" sz="3600" b="1" dirty="0">
                <a:solidFill>
                  <a:srgbClr val="800000"/>
                </a:solidFill>
                <a:latin typeface="Times New Roman" panose="02020603050405020304" pitchFamily="18" charset="0"/>
                <a:cs typeface="Times New Roman" panose="02020603050405020304" pitchFamily="18" charset="0"/>
              </a:rPr>
              <a:t>OBJECTIVES</a:t>
            </a:r>
            <a:endParaRPr lang="en-IN" sz="3600" b="1" dirty="0"/>
          </a:p>
        </p:txBody>
      </p:sp>
      <p:sp>
        <p:nvSpPr>
          <p:cNvPr id="5" name="TextBox 4">
            <a:extLst>
              <a:ext uri="{FF2B5EF4-FFF2-40B4-BE49-F238E27FC236}">
                <a16:creationId xmlns:a16="http://schemas.microsoft.com/office/drawing/2014/main" id="{4B87E1F9-1217-DF8A-5ED4-771DA8EB455E}"/>
              </a:ext>
            </a:extLst>
          </p:cNvPr>
          <p:cNvSpPr txBox="1"/>
          <p:nvPr/>
        </p:nvSpPr>
        <p:spPr>
          <a:xfrm>
            <a:off x="753035" y="1520495"/>
            <a:ext cx="10972800" cy="4893647"/>
          </a:xfrm>
          <a:prstGeom prst="rect">
            <a:avLst/>
          </a:prstGeom>
          <a:noFill/>
        </p:spPr>
        <p:txBody>
          <a:bodyPr wrap="square">
            <a:spAutoFit/>
          </a:bodyPr>
          <a:lstStyle/>
          <a:p>
            <a:pPr marL="342900" indent="-342900" algn="l">
              <a:buFont typeface="Wingdings" panose="05000000000000000000" pitchFamily="2" charset="2"/>
              <a:buChar char="§"/>
            </a:pPr>
            <a:r>
              <a:rPr lang="en-US" sz="2400" b="1" i="0" dirty="0">
                <a:solidFill>
                  <a:srgbClr val="800000"/>
                </a:solidFill>
                <a:effectLst/>
                <a:latin typeface="Times New Roman" panose="02020603050405020304" pitchFamily="18" charset="0"/>
                <a:cs typeface="Times New Roman" panose="02020603050405020304" pitchFamily="18" charset="0"/>
              </a:rPr>
              <a:t>To identify spirituality in the elements of Nature through contemplating on Nature.</a:t>
            </a:r>
          </a:p>
          <a:p>
            <a:pPr marL="342900" indent="-342900" algn="l">
              <a:buFont typeface="Wingdings" panose="05000000000000000000" pitchFamily="2" charset="2"/>
              <a:buChar char="§"/>
            </a:pPr>
            <a:endParaRPr lang="en-US" sz="2400" b="1" i="0" dirty="0">
              <a:solidFill>
                <a:srgbClr val="800000"/>
              </a:solidFill>
              <a:effectLst/>
              <a:latin typeface="Times New Roman" panose="02020603050405020304" pitchFamily="18" charset="0"/>
              <a:cs typeface="Times New Roman" panose="02020603050405020304" pitchFamily="18" charset="0"/>
            </a:endParaRPr>
          </a:p>
          <a:p>
            <a:pPr marL="285750" indent="-285750" algn="l">
              <a:buFont typeface="Wingdings" panose="05000000000000000000" pitchFamily="2" charset="2"/>
              <a:buChar char="§"/>
            </a:pPr>
            <a:r>
              <a:rPr lang="en-US" sz="2400" b="1" dirty="0">
                <a:solidFill>
                  <a:srgbClr val="800000"/>
                </a:solidFill>
                <a:latin typeface="Times New Roman" panose="02020603050405020304" pitchFamily="18" charset="0"/>
                <a:cs typeface="Times New Roman" panose="02020603050405020304" pitchFamily="18" charset="0"/>
              </a:rPr>
              <a:t> </a:t>
            </a:r>
            <a:r>
              <a:rPr lang="en-US" sz="2400" b="1" i="0" dirty="0">
                <a:solidFill>
                  <a:srgbClr val="800000"/>
                </a:solidFill>
                <a:effectLst/>
                <a:latin typeface="Times New Roman" panose="02020603050405020304" pitchFamily="18" charset="0"/>
                <a:cs typeface="Times New Roman" panose="02020603050405020304" pitchFamily="18" charset="0"/>
              </a:rPr>
              <a:t>To understand and experience the therapeutic effects of Nature and natural    landscapes by living close to it and being healed by it.</a:t>
            </a:r>
          </a:p>
          <a:p>
            <a:pPr marL="285750" indent="-285750" algn="l">
              <a:buFont typeface="Wingdings" panose="05000000000000000000" pitchFamily="2" charset="2"/>
              <a:buChar char="§"/>
            </a:pPr>
            <a:endParaRPr lang="en-US" sz="2400" b="1" i="0" dirty="0">
              <a:solidFill>
                <a:srgbClr val="800000"/>
              </a:solidFill>
              <a:effectLst/>
              <a:latin typeface="Times New Roman" panose="02020603050405020304" pitchFamily="18" charset="0"/>
              <a:cs typeface="Times New Roman" panose="02020603050405020304" pitchFamily="18" charset="0"/>
            </a:endParaRPr>
          </a:p>
          <a:p>
            <a:pPr marL="342900" indent="-342900" algn="l">
              <a:buFont typeface="Wingdings" panose="05000000000000000000" pitchFamily="2" charset="2"/>
              <a:buChar char="§"/>
            </a:pPr>
            <a:r>
              <a:rPr lang="en-US" sz="2400" b="1" i="0" dirty="0">
                <a:solidFill>
                  <a:srgbClr val="800000"/>
                </a:solidFill>
                <a:effectLst/>
                <a:latin typeface="Times New Roman" panose="02020603050405020304" pitchFamily="18" charset="0"/>
                <a:cs typeface="Times New Roman" panose="02020603050405020304" pitchFamily="18" charset="0"/>
              </a:rPr>
              <a:t>To study the portrayal of nature in literature and understand its spiritual significance with reference to the literary texts of Gitanjali and Psalms.</a:t>
            </a:r>
          </a:p>
          <a:p>
            <a:pPr algn="l"/>
            <a:endParaRPr lang="en-US" sz="2400" b="1" dirty="0">
              <a:solidFill>
                <a:srgbClr val="800000"/>
              </a:solidFill>
              <a:latin typeface="Times New Roman" panose="02020603050405020304" pitchFamily="18" charset="0"/>
              <a:cs typeface="Times New Roman" panose="02020603050405020304" pitchFamily="18" charset="0"/>
            </a:endParaRPr>
          </a:p>
          <a:p>
            <a:pPr marL="342900" indent="-342900" algn="l">
              <a:buFont typeface="Wingdings" panose="05000000000000000000" pitchFamily="2" charset="2"/>
              <a:buChar char="§"/>
            </a:pPr>
            <a:r>
              <a:rPr lang="en-US" sz="2400" b="1" i="0" dirty="0">
                <a:solidFill>
                  <a:srgbClr val="800000"/>
                </a:solidFill>
                <a:effectLst/>
                <a:latin typeface="Times New Roman" panose="02020603050405020304" pitchFamily="18" charset="0"/>
                <a:cs typeface="Times New Roman" panose="02020603050405020304" pitchFamily="18" charset="0"/>
              </a:rPr>
              <a:t>To Examine the Practical concepts of Therapeutic Landscapes , Nature Based Therapy</a:t>
            </a:r>
          </a:p>
          <a:p>
            <a:pPr algn="l"/>
            <a:r>
              <a:rPr lang="en-US" sz="2400" b="1" i="0" dirty="0">
                <a:solidFill>
                  <a:srgbClr val="800000"/>
                </a:solidFill>
                <a:effectLst/>
                <a:latin typeface="Times New Roman" panose="02020603050405020304" pitchFamily="18" charset="0"/>
                <a:cs typeface="Times New Roman" panose="02020603050405020304" pitchFamily="18" charset="0"/>
              </a:rPr>
              <a:t> (NBT) in real life contexts as an application of Free Air Living and its healing    effects in the mind, body and spirit.</a:t>
            </a:r>
          </a:p>
        </p:txBody>
      </p:sp>
    </p:spTree>
    <p:extLst>
      <p:ext uri="{BB962C8B-B14F-4D97-AF65-F5344CB8AC3E}">
        <p14:creationId xmlns:p14="http://schemas.microsoft.com/office/powerpoint/2010/main" val="1602837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D06F8F-A768-DC88-AA2C-0CE2A52782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710" y="0"/>
            <a:ext cx="12432322" cy="6858000"/>
          </a:xfrm>
          <a:prstGeom prst="rect">
            <a:avLst/>
          </a:prstGeom>
        </p:spPr>
      </p:pic>
      <p:sp>
        <p:nvSpPr>
          <p:cNvPr id="4" name="TextBox 3">
            <a:extLst>
              <a:ext uri="{FF2B5EF4-FFF2-40B4-BE49-F238E27FC236}">
                <a16:creationId xmlns:a16="http://schemas.microsoft.com/office/drawing/2014/main" id="{5E8AC424-2CBF-76A4-BB45-2A0EDECE4E81}"/>
              </a:ext>
            </a:extLst>
          </p:cNvPr>
          <p:cNvSpPr txBox="1"/>
          <p:nvPr/>
        </p:nvSpPr>
        <p:spPr>
          <a:xfrm>
            <a:off x="4491317" y="184027"/>
            <a:ext cx="3209365" cy="646331"/>
          </a:xfrm>
          <a:prstGeom prst="rect">
            <a:avLst/>
          </a:prstGeom>
          <a:solidFill>
            <a:schemeClr val="bg1">
              <a:lumMod val="85000"/>
            </a:schemeClr>
          </a:solidFill>
          <a:ln>
            <a:solidFill>
              <a:schemeClr val="accent2">
                <a:lumMod val="50000"/>
              </a:schemeClr>
            </a:solidFill>
          </a:ln>
          <a:effectLst>
            <a:outerShdw blurRad="50800" dist="38100" dir="2700000" algn="tl" rotWithShape="0">
              <a:prstClr val="black">
                <a:alpha val="40000"/>
              </a:prstClr>
            </a:outerShdw>
          </a:effectLst>
        </p:spPr>
        <p:txBody>
          <a:bodyPr wrap="square">
            <a:spAutoFit/>
          </a:bodyPr>
          <a:lstStyle/>
          <a:p>
            <a:r>
              <a:rPr lang="en-IN" sz="3600" b="1" dirty="0">
                <a:solidFill>
                  <a:srgbClr val="800000"/>
                </a:solidFill>
                <a:latin typeface="Times New Roman" panose="02020603050405020304" pitchFamily="18" charset="0"/>
                <a:cs typeface="Times New Roman" panose="02020603050405020304" pitchFamily="18" charset="0"/>
              </a:rPr>
              <a:t>HYPOTHESIS</a:t>
            </a:r>
            <a:endParaRPr lang="en-IN" sz="3600" b="1" dirty="0"/>
          </a:p>
        </p:txBody>
      </p:sp>
      <p:sp>
        <p:nvSpPr>
          <p:cNvPr id="6" name="TextBox 5">
            <a:extLst>
              <a:ext uri="{FF2B5EF4-FFF2-40B4-BE49-F238E27FC236}">
                <a16:creationId xmlns:a16="http://schemas.microsoft.com/office/drawing/2014/main" id="{15BBEB1A-B8D0-466E-B3BA-A43CC7CAC12D}"/>
              </a:ext>
            </a:extLst>
          </p:cNvPr>
          <p:cNvSpPr txBox="1"/>
          <p:nvPr/>
        </p:nvSpPr>
        <p:spPr>
          <a:xfrm>
            <a:off x="277907" y="1921186"/>
            <a:ext cx="11797552" cy="3539430"/>
          </a:xfrm>
          <a:prstGeom prst="rect">
            <a:avLst/>
          </a:prstGeom>
          <a:noFill/>
        </p:spPr>
        <p:txBody>
          <a:bodyPr wrap="square">
            <a:spAutoFit/>
          </a:bodyPr>
          <a:lstStyle/>
          <a:p>
            <a:pPr marL="342900" indent="-342900" algn="l">
              <a:buFont typeface="Wingdings" panose="05000000000000000000" pitchFamily="2" charset="2"/>
              <a:buChar char="§"/>
            </a:pPr>
            <a:r>
              <a:rPr lang="en-US" sz="2800" b="1" i="0" dirty="0">
                <a:solidFill>
                  <a:srgbClr val="800000"/>
                </a:solidFill>
                <a:effectLst/>
                <a:latin typeface="Times New Roman" panose="02020603050405020304" pitchFamily="18" charset="0"/>
                <a:cs typeface="Times New Roman" panose="02020603050405020304" pitchFamily="18" charset="0"/>
              </a:rPr>
              <a:t>Nature becomes a medium of restoring health and peace</a:t>
            </a:r>
            <a:r>
              <a:rPr lang="en-US" sz="2800" b="1" dirty="0">
                <a:solidFill>
                  <a:srgbClr val="800000"/>
                </a:solidFill>
                <a:latin typeface="Times New Roman" panose="02020603050405020304" pitchFamily="18" charset="0"/>
                <a:cs typeface="Times New Roman" panose="02020603050405020304" pitchFamily="18" charset="0"/>
              </a:rPr>
              <a:t>. </a:t>
            </a:r>
            <a:r>
              <a:rPr lang="en-US" sz="2800" b="1" i="0" dirty="0">
                <a:solidFill>
                  <a:srgbClr val="800000"/>
                </a:solidFill>
                <a:effectLst/>
                <a:latin typeface="Times New Roman" panose="02020603050405020304" pitchFamily="18" charset="0"/>
                <a:cs typeface="Times New Roman" panose="02020603050405020304" pitchFamily="18" charset="0"/>
              </a:rPr>
              <a:t>It can bring in the transformation and transcendence of human nature or character like no other medium could. </a:t>
            </a:r>
          </a:p>
          <a:p>
            <a:pPr algn="l"/>
            <a:endParaRPr lang="en-US" sz="2800" b="1" i="0" dirty="0">
              <a:solidFill>
                <a:srgbClr val="800000"/>
              </a:solidFill>
              <a:effectLst/>
              <a:latin typeface="Times New Roman" panose="02020603050405020304" pitchFamily="18" charset="0"/>
              <a:cs typeface="Times New Roman" panose="02020603050405020304" pitchFamily="18" charset="0"/>
            </a:endParaRPr>
          </a:p>
          <a:p>
            <a:pPr marL="342900" indent="-342900" algn="l">
              <a:buFont typeface="Wingdings" panose="05000000000000000000" pitchFamily="2" charset="2"/>
              <a:buChar char="§"/>
            </a:pPr>
            <a:r>
              <a:rPr lang="en-US" sz="2800" b="1" i="0" dirty="0">
                <a:solidFill>
                  <a:srgbClr val="800000"/>
                </a:solidFill>
                <a:effectLst/>
                <a:latin typeface="Times New Roman" panose="02020603050405020304" pitchFamily="18" charset="0"/>
                <a:cs typeface="Times New Roman" panose="02020603050405020304" pitchFamily="18" charset="0"/>
              </a:rPr>
              <a:t>As much as the Nature, Literature also creates a healing space, keeping the human minds in the comfort zones, as the peacefulness in the landscapes portrayed, creates a mental landscape that reflects the peace, </a:t>
            </a:r>
            <a:r>
              <a:rPr lang="en-US" sz="2800" b="1" dirty="0">
                <a:solidFill>
                  <a:srgbClr val="800000"/>
                </a:solidFill>
                <a:latin typeface="Times New Roman" panose="02020603050405020304" pitchFamily="18" charset="0"/>
                <a:cs typeface="Times New Roman" panose="02020603050405020304" pitchFamily="18" charset="0"/>
              </a:rPr>
              <a:t>har</a:t>
            </a:r>
            <a:r>
              <a:rPr lang="en-US" sz="2800" b="1" i="0" dirty="0">
                <a:solidFill>
                  <a:srgbClr val="800000"/>
                </a:solidFill>
                <a:effectLst/>
                <a:latin typeface="Times New Roman" panose="02020603050405020304" pitchFamily="18" charset="0"/>
                <a:cs typeface="Times New Roman" panose="02020603050405020304" pitchFamily="18" charset="0"/>
              </a:rPr>
              <a:t>mony and the solace formed there.</a:t>
            </a:r>
          </a:p>
        </p:txBody>
      </p:sp>
    </p:spTree>
    <p:extLst>
      <p:ext uri="{BB962C8B-B14F-4D97-AF65-F5344CB8AC3E}">
        <p14:creationId xmlns:p14="http://schemas.microsoft.com/office/powerpoint/2010/main" val="551886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45A119-FC31-8336-6B2F-9B53069D1D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308541" cy="6858000"/>
          </a:xfrm>
          <a:prstGeom prst="rect">
            <a:avLst/>
          </a:prstGeom>
          <a:ln>
            <a:noFill/>
          </a:ln>
          <a:effectLst>
            <a:softEdge rad="112500"/>
          </a:effectLst>
        </p:spPr>
      </p:pic>
      <p:sp>
        <p:nvSpPr>
          <p:cNvPr id="4" name="TextBox 3">
            <a:extLst>
              <a:ext uri="{FF2B5EF4-FFF2-40B4-BE49-F238E27FC236}">
                <a16:creationId xmlns:a16="http://schemas.microsoft.com/office/drawing/2014/main" id="{163EF430-BDED-28A1-D4A5-466F70CCF739}"/>
              </a:ext>
            </a:extLst>
          </p:cNvPr>
          <p:cNvSpPr txBox="1"/>
          <p:nvPr/>
        </p:nvSpPr>
        <p:spPr>
          <a:xfrm>
            <a:off x="1443318" y="356239"/>
            <a:ext cx="9314329" cy="646331"/>
          </a:xfrm>
          <a:prstGeom prst="rect">
            <a:avLst/>
          </a:prstGeom>
          <a:solidFill>
            <a:srgbClr val="DDDDDD"/>
          </a:solidFill>
          <a:ln>
            <a:solidFill>
              <a:schemeClr val="accent2">
                <a:lumMod val="50000"/>
              </a:schemeClr>
            </a:solidFill>
          </a:ln>
          <a:effectLst>
            <a:outerShdw blurRad="50800" dist="38100" dir="2700000" algn="tl" rotWithShape="0">
              <a:prstClr val="black">
                <a:alpha val="40000"/>
              </a:prstClr>
            </a:outerShdw>
          </a:effectLst>
        </p:spPr>
        <p:txBody>
          <a:bodyPr wrap="square">
            <a:spAutoFit/>
          </a:bodyPr>
          <a:lstStyle/>
          <a:p>
            <a:r>
              <a:rPr lang="en-IN" sz="3600" b="1" dirty="0">
                <a:solidFill>
                  <a:srgbClr val="800000"/>
                </a:solidFill>
                <a:latin typeface="Times New Roman" panose="02020603050405020304" pitchFamily="18" charset="0"/>
                <a:cs typeface="Times New Roman" panose="02020603050405020304" pitchFamily="18" charset="0"/>
              </a:rPr>
              <a:t>REVIEW OF LITERATURE – OVERVIEW </a:t>
            </a:r>
          </a:p>
        </p:txBody>
      </p:sp>
      <p:pic>
        <p:nvPicPr>
          <p:cNvPr id="7" name="Picture 6">
            <a:extLst>
              <a:ext uri="{FF2B5EF4-FFF2-40B4-BE49-F238E27FC236}">
                <a16:creationId xmlns:a16="http://schemas.microsoft.com/office/drawing/2014/main" id="{E63C21C8-BB76-46AC-705E-722518ABEA3F}"/>
              </a:ext>
            </a:extLst>
          </p:cNvPr>
          <p:cNvPicPr>
            <a:picLocks noChangeAspect="1"/>
          </p:cNvPicPr>
          <p:nvPr/>
        </p:nvPicPr>
        <p:blipFill>
          <a:blip r:embed="rId3" cstate="print"/>
          <a:stretch>
            <a:fillRect/>
          </a:stretch>
        </p:blipFill>
        <p:spPr>
          <a:xfrm>
            <a:off x="2508193" y="1830031"/>
            <a:ext cx="7175614" cy="4200508"/>
          </a:xfrm>
          <a:prstGeom prst="rect">
            <a:avLst/>
          </a:prstGeom>
          <a:ln>
            <a:noFill/>
          </a:ln>
          <a:effectLst>
            <a:softEdge rad="127000"/>
          </a:effectLst>
        </p:spPr>
      </p:pic>
    </p:spTree>
    <p:extLst>
      <p:ext uri="{BB962C8B-B14F-4D97-AF65-F5344CB8AC3E}">
        <p14:creationId xmlns:p14="http://schemas.microsoft.com/office/powerpoint/2010/main" val="17979729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580</TotalTime>
  <Words>1197</Words>
  <Application>Microsoft Office PowerPoint</Application>
  <PresentationFormat>Widescreen</PresentationFormat>
  <Paragraphs>134</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dc:creator>
  <cp:lastModifiedBy>a3fae988b0a0e3de</cp:lastModifiedBy>
  <cp:revision>24</cp:revision>
  <dcterms:created xsi:type="dcterms:W3CDTF">2022-05-07T04:17:56Z</dcterms:created>
  <dcterms:modified xsi:type="dcterms:W3CDTF">2022-05-09T15:08:02Z</dcterms:modified>
</cp:coreProperties>
</file>